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26"/>
  </p:notesMasterIdLst>
  <p:handoutMasterIdLst>
    <p:handoutMasterId r:id="rId27"/>
  </p:handoutMasterIdLst>
  <p:sldIdLst>
    <p:sldId id="256" r:id="rId2"/>
    <p:sldId id="466" r:id="rId3"/>
    <p:sldId id="473" r:id="rId4"/>
    <p:sldId id="472" r:id="rId5"/>
    <p:sldId id="474" r:id="rId6"/>
    <p:sldId id="475" r:id="rId7"/>
    <p:sldId id="476" r:id="rId8"/>
    <p:sldId id="477" r:id="rId9"/>
    <p:sldId id="478" r:id="rId10"/>
    <p:sldId id="480" r:id="rId11"/>
    <p:sldId id="479" r:id="rId12"/>
    <p:sldId id="482" r:id="rId13"/>
    <p:sldId id="481" r:id="rId14"/>
    <p:sldId id="488" r:id="rId15"/>
    <p:sldId id="483" r:id="rId16"/>
    <p:sldId id="484" r:id="rId17"/>
    <p:sldId id="485" r:id="rId18"/>
    <p:sldId id="489" r:id="rId19"/>
    <p:sldId id="490" r:id="rId20"/>
    <p:sldId id="486" r:id="rId21"/>
    <p:sldId id="491" r:id="rId22"/>
    <p:sldId id="487" r:id="rId23"/>
    <p:sldId id="469" r:id="rId24"/>
    <p:sldId id="470" r:id="rId25"/>
  </p:sldIdLst>
  <p:sldSz cx="9144000" cy="6858000" type="screen4x3"/>
  <p:notesSz cx="7010400" cy="9236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00B050"/>
    <a:srgbClr val="E21C1C"/>
    <a:srgbClr val="0F02B6"/>
    <a:srgbClr val="000000"/>
    <a:srgbClr val="FDDB9D"/>
    <a:srgbClr val="D52D29"/>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674" autoAdjust="0"/>
    <p:restoredTop sz="99709" autoAdjust="0"/>
  </p:normalViewPr>
  <p:slideViewPr>
    <p:cSldViewPr snapToGrid="0">
      <p:cViewPr>
        <p:scale>
          <a:sx n="90" d="100"/>
          <a:sy n="90" d="100"/>
        </p:scale>
        <p:origin x="-1284" y="-162"/>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037840" cy="461804"/>
          </a:xfrm>
          <a:prstGeom prst="rect">
            <a:avLst/>
          </a:prstGeom>
        </p:spPr>
        <p:txBody>
          <a:bodyPr vert="horz" lIns="92958" tIns="46479" rIns="92958" bIns="46479" rtlCol="0"/>
          <a:lstStyle>
            <a:lvl1pPr algn="l">
              <a:defRPr sz="1200"/>
            </a:lvl1pPr>
          </a:lstStyle>
          <a:p>
            <a:endParaRPr lang="en-US" dirty="0"/>
          </a:p>
        </p:txBody>
      </p:sp>
      <p:sp>
        <p:nvSpPr>
          <p:cNvPr id="3" name="Date Placeholder 2"/>
          <p:cNvSpPr>
            <a:spLocks noGrp="1"/>
          </p:cNvSpPr>
          <p:nvPr>
            <p:ph type="dt" sz="quarter" idx="1"/>
          </p:nvPr>
        </p:nvSpPr>
        <p:spPr>
          <a:xfrm>
            <a:off x="3970939" y="1"/>
            <a:ext cx="3037840" cy="461804"/>
          </a:xfrm>
          <a:prstGeom prst="rect">
            <a:avLst/>
          </a:prstGeom>
        </p:spPr>
        <p:txBody>
          <a:bodyPr vert="horz" lIns="92958" tIns="46479" rIns="92958" bIns="46479" rtlCol="0"/>
          <a:lstStyle>
            <a:lvl1pPr algn="r">
              <a:defRPr sz="1200"/>
            </a:lvl1pPr>
          </a:lstStyle>
          <a:p>
            <a:fld id="{66F778DA-4C06-4225-8DC2-BB4A3E36A807}" type="datetimeFigureOut">
              <a:rPr lang="en-US" smtClean="0"/>
              <a:pPr/>
              <a:t>3/4/2015</a:t>
            </a:fld>
            <a:endParaRPr lang="en-US" dirty="0"/>
          </a:p>
        </p:txBody>
      </p:sp>
      <p:sp>
        <p:nvSpPr>
          <p:cNvPr id="4" name="Footer Placeholder 3"/>
          <p:cNvSpPr>
            <a:spLocks noGrp="1"/>
          </p:cNvSpPr>
          <p:nvPr>
            <p:ph type="ftr" sz="quarter" idx="2"/>
          </p:nvPr>
        </p:nvSpPr>
        <p:spPr>
          <a:xfrm>
            <a:off x="1" y="8772669"/>
            <a:ext cx="3037840" cy="461804"/>
          </a:xfrm>
          <a:prstGeom prst="rect">
            <a:avLst/>
          </a:prstGeom>
        </p:spPr>
        <p:txBody>
          <a:bodyPr vert="horz" lIns="92958" tIns="46479" rIns="92958" bIns="46479"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939" y="8772669"/>
            <a:ext cx="3037840" cy="461804"/>
          </a:xfrm>
          <a:prstGeom prst="rect">
            <a:avLst/>
          </a:prstGeom>
        </p:spPr>
        <p:txBody>
          <a:bodyPr vert="horz" lIns="92958" tIns="46479" rIns="92958" bIns="46479" rtlCol="0" anchor="b"/>
          <a:lstStyle>
            <a:lvl1pPr algn="r">
              <a:defRPr sz="1200"/>
            </a:lvl1pPr>
          </a:lstStyle>
          <a:p>
            <a:fld id="{8229CCBD-9877-41ED-9551-FF73EA8E62A3}" type="slidenum">
              <a:rPr lang="en-US" smtClean="0"/>
              <a:pPr/>
              <a:t>‹#›</a:t>
            </a:fld>
            <a:endParaRPr lang="en-US" dirty="0"/>
          </a:p>
        </p:txBody>
      </p:sp>
    </p:spTree>
    <p:extLst>
      <p:ext uri="{BB962C8B-B14F-4D97-AF65-F5344CB8AC3E}">
        <p14:creationId xmlns="" xmlns:p14="http://schemas.microsoft.com/office/powerpoint/2010/main" val="141816127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037840" cy="461804"/>
          </a:xfrm>
          <a:prstGeom prst="rect">
            <a:avLst/>
          </a:prstGeom>
        </p:spPr>
        <p:txBody>
          <a:bodyPr vert="horz" lIns="92958" tIns="46479" rIns="92958" bIns="46479" rtlCol="0"/>
          <a:lstStyle>
            <a:lvl1pPr algn="l">
              <a:defRPr sz="1200"/>
            </a:lvl1pPr>
          </a:lstStyle>
          <a:p>
            <a:endParaRPr lang="en-US" dirty="0"/>
          </a:p>
        </p:txBody>
      </p:sp>
      <p:sp>
        <p:nvSpPr>
          <p:cNvPr id="3" name="Date Placeholder 2"/>
          <p:cNvSpPr>
            <a:spLocks noGrp="1"/>
          </p:cNvSpPr>
          <p:nvPr>
            <p:ph type="dt" idx="1"/>
          </p:nvPr>
        </p:nvSpPr>
        <p:spPr>
          <a:xfrm>
            <a:off x="3970939" y="1"/>
            <a:ext cx="3037840" cy="461804"/>
          </a:xfrm>
          <a:prstGeom prst="rect">
            <a:avLst/>
          </a:prstGeom>
        </p:spPr>
        <p:txBody>
          <a:bodyPr vert="horz" lIns="92958" tIns="46479" rIns="92958" bIns="46479" rtlCol="0"/>
          <a:lstStyle>
            <a:lvl1pPr algn="r">
              <a:defRPr sz="1200"/>
            </a:lvl1pPr>
          </a:lstStyle>
          <a:p>
            <a:fld id="{4A8C8025-C77D-4CAB-A937-EB1FEBBE729E}" type="datetimeFigureOut">
              <a:rPr lang="en-US" smtClean="0"/>
              <a:pPr/>
              <a:t>3/4/2015</a:t>
            </a:fld>
            <a:endParaRPr lang="en-US" dirty="0"/>
          </a:p>
        </p:txBody>
      </p:sp>
      <p:sp>
        <p:nvSpPr>
          <p:cNvPr id="4" name="Slide Image Placeholder 3"/>
          <p:cNvSpPr>
            <a:spLocks noGrp="1" noRot="1" noChangeAspect="1"/>
          </p:cNvSpPr>
          <p:nvPr>
            <p:ph type="sldImg" idx="2"/>
          </p:nvPr>
        </p:nvSpPr>
        <p:spPr>
          <a:xfrm>
            <a:off x="1195388" y="693738"/>
            <a:ext cx="4619625" cy="3463925"/>
          </a:xfrm>
          <a:prstGeom prst="rect">
            <a:avLst/>
          </a:prstGeom>
          <a:noFill/>
          <a:ln w="12700">
            <a:solidFill>
              <a:prstClr val="black"/>
            </a:solidFill>
          </a:ln>
        </p:spPr>
        <p:txBody>
          <a:bodyPr vert="horz" lIns="92958" tIns="46479" rIns="92958" bIns="46479" rtlCol="0" anchor="ctr"/>
          <a:lstStyle/>
          <a:p>
            <a:endParaRPr lang="en-US" dirty="0"/>
          </a:p>
        </p:txBody>
      </p:sp>
      <p:sp>
        <p:nvSpPr>
          <p:cNvPr id="5" name="Notes Placeholder 4"/>
          <p:cNvSpPr>
            <a:spLocks noGrp="1"/>
          </p:cNvSpPr>
          <p:nvPr>
            <p:ph type="body" sz="quarter" idx="3"/>
          </p:nvPr>
        </p:nvSpPr>
        <p:spPr>
          <a:xfrm>
            <a:off x="701041" y="4387136"/>
            <a:ext cx="5608320" cy="4156234"/>
          </a:xfrm>
          <a:prstGeom prst="rect">
            <a:avLst/>
          </a:prstGeom>
        </p:spPr>
        <p:txBody>
          <a:bodyPr vert="horz" lIns="92958" tIns="46479" rIns="92958" bIns="4647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1" y="8772669"/>
            <a:ext cx="3037840" cy="461804"/>
          </a:xfrm>
          <a:prstGeom prst="rect">
            <a:avLst/>
          </a:prstGeom>
        </p:spPr>
        <p:txBody>
          <a:bodyPr vert="horz" lIns="92958" tIns="46479" rIns="92958" bIns="4647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9" y="8772669"/>
            <a:ext cx="3037840" cy="461804"/>
          </a:xfrm>
          <a:prstGeom prst="rect">
            <a:avLst/>
          </a:prstGeom>
        </p:spPr>
        <p:txBody>
          <a:bodyPr vert="horz" lIns="92958" tIns="46479" rIns="92958" bIns="46479" rtlCol="0" anchor="b"/>
          <a:lstStyle>
            <a:lvl1pPr algn="r">
              <a:defRPr sz="1200"/>
            </a:lvl1pPr>
          </a:lstStyle>
          <a:p>
            <a:fld id="{476334D8-84F5-4F81-AF3E-C1E28E25F756}" type="slidenum">
              <a:rPr lang="en-US" smtClean="0"/>
              <a:pPr/>
              <a:t>‹#›</a:t>
            </a:fld>
            <a:endParaRPr lang="en-US" dirty="0"/>
          </a:p>
        </p:txBody>
      </p:sp>
    </p:spTree>
    <p:extLst>
      <p:ext uri="{BB962C8B-B14F-4D97-AF65-F5344CB8AC3E}">
        <p14:creationId xmlns="" xmlns:p14="http://schemas.microsoft.com/office/powerpoint/2010/main" val="14651038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216152" y="657884"/>
            <a:ext cx="7235981" cy="4599916"/>
          </a:xfrm>
        </p:spPr>
        <p:txBody>
          <a:bodyPr>
            <a:normAutofit/>
          </a:bodyPr>
          <a:lstStyle>
            <a:lvl1pPr>
              <a:defRPr sz="7200" b="0">
                <a:solidFill>
                  <a:schemeClr val="tx1">
                    <a:lumMod val="50000"/>
                  </a:schemeClr>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216151" y="5451231"/>
            <a:ext cx="6189583" cy="949569"/>
          </a:xfrm>
        </p:spPr>
        <p:txBody>
          <a:bodyPr>
            <a:normAutofit/>
          </a:bodyPr>
          <a:lstStyle>
            <a:lvl1pPr marL="0" indent="0" algn="r">
              <a:buNone/>
              <a:defRPr sz="2400">
                <a:solidFill>
                  <a:schemeClr val="bg2">
                    <a:lumMod val="1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F4DD4F5-CB7E-4361-9AFF-2512D27C0BB2}" type="datetime1">
              <a:rPr lang="en-US" smtClean="0"/>
              <a:pPr/>
              <a:t>3/4/2015</a:t>
            </a:fld>
            <a:endParaRPr lang="en-US" dirty="0"/>
          </a:p>
        </p:txBody>
      </p:sp>
      <p:sp>
        <p:nvSpPr>
          <p:cNvPr id="5" name="Footer Placeholder 4"/>
          <p:cNvSpPr>
            <a:spLocks noGrp="1"/>
          </p:cNvSpPr>
          <p:nvPr>
            <p:ph type="ftr" sz="quarter" idx="11"/>
          </p:nvPr>
        </p:nvSpPr>
        <p:spPr/>
        <p:txBody>
          <a:bodyPr/>
          <a:lstStyle/>
          <a:p>
            <a:endParaRPr lang="en-US" dirty="0"/>
          </a:p>
        </p:txBody>
      </p:sp>
      <p:pic>
        <p:nvPicPr>
          <p:cNvPr id="1027" name="Picture 3"/>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0" y="-9525"/>
            <a:ext cx="858837" cy="68770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39" name="TextBox 38"/>
          <p:cNvSpPr txBox="1"/>
          <p:nvPr/>
        </p:nvSpPr>
        <p:spPr>
          <a:xfrm>
            <a:off x="-21023" y="5733256"/>
            <a:ext cx="1061546" cy="830997"/>
          </a:xfrm>
          <a:prstGeom prst="rect">
            <a:avLst/>
          </a:prstGeom>
          <a:noFill/>
        </p:spPr>
        <p:txBody>
          <a:bodyPr wrap="square" rtlCol="0">
            <a:spAutoFit/>
          </a:bodyPr>
          <a:lstStyle/>
          <a:p>
            <a:pPr algn="l"/>
            <a:r>
              <a:rPr lang="en-US" sz="1600" b="1" i="0" strike="noStrike" dirty="0" smtClean="0">
                <a:solidFill>
                  <a:schemeClr val="bg1"/>
                </a:solidFill>
                <a:latin typeface="Castellar" pitchFamily="18" charset="0"/>
                <a:cs typeface="Sakkal Majalla" pitchFamily="2" charset="-78"/>
              </a:rPr>
              <a:t>ECE</a:t>
            </a:r>
            <a:br>
              <a:rPr lang="en-US" sz="1600" b="1" i="0" strike="noStrike" dirty="0" smtClean="0">
                <a:solidFill>
                  <a:schemeClr val="bg1"/>
                </a:solidFill>
                <a:latin typeface="Castellar" pitchFamily="18" charset="0"/>
                <a:cs typeface="Sakkal Majalla" pitchFamily="2" charset="-78"/>
              </a:rPr>
            </a:br>
            <a:r>
              <a:rPr lang="en-US" sz="1600" b="1" i="0" strike="noStrike" dirty="0" smtClean="0">
                <a:solidFill>
                  <a:schemeClr val="bg1"/>
                </a:solidFill>
                <a:latin typeface="Castellar" pitchFamily="18" charset="0"/>
                <a:cs typeface="Sakkal Majalla" pitchFamily="2" charset="-78"/>
              </a:rPr>
              <a:t>7502</a:t>
            </a:r>
            <a:br>
              <a:rPr lang="en-US" sz="1600" b="1" i="0" strike="noStrike" dirty="0" smtClean="0">
                <a:solidFill>
                  <a:schemeClr val="bg1"/>
                </a:solidFill>
                <a:latin typeface="Castellar" pitchFamily="18" charset="0"/>
                <a:cs typeface="Sakkal Majalla" pitchFamily="2" charset="-78"/>
              </a:rPr>
            </a:br>
            <a:r>
              <a:rPr lang="en-US" sz="1600" b="1" i="0" strike="noStrike" dirty="0" smtClean="0">
                <a:solidFill>
                  <a:schemeClr val="bg1"/>
                </a:solidFill>
                <a:latin typeface="Castellar" pitchFamily="18" charset="0"/>
                <a:cs typeface="Sakkal Majalla" pitchFamily="2" charset="-78"/>
              </a:rPr>
              <a:t>S2015</a:t>
            </a:r>
            <a:endParaRPr lang="en-US" sz="1200" b="1" i="0" strike="noStrike" dirty="0">
              <a:solidFill>
                <a:schemeClr val="bg1"/>
              </a:solidFill>
              <a:latin typeface="Castellar" pitchFamily="18" charset="0"/>
              <a:cs typeface="Sakkal Majalla" pitchFamily="2" charset="-78"/>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C78C1A7-4865-4A10-8A2C-0F2D65EE10BB}" type="datetime1">
              <a:rPr lang="en-US" smtClean="0"/>
              <a:pPr/>
              <a:t>3/4/2015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73F9154-291C-425A-A36F-60764B2CA33B}"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EF02B8C-8CC5-4EC1-AAE2-61C7CAD15B05}" type="datetime1">
              <a:rPr lang="en-US" smtClean="0"/>
              <a:pPr/>
              <a:t>3/4/2015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73F9154-291C-425A-A36F-60764B2CA33B}"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19200" y="228600"/>
            <a:ext cx="7239000" cy="1143000"/>
          </a:xfrm>
        </p:spPr>
        <p:txBody>
          <a:bodyPr>
            <a:normAutofit/>
          </a:bodyPr>
          <a:lstStyle>
            <a:lvl1pPr algn="l">
              <a:defRPr sz="4400" baseline="0">
                <a:ln w="12700">
                  <a:noFill/>
                </a:ln>
              </a:defRPr>
            </a:lvl1pPr>
          </a:lstStyle>
          <a:p>
            <a:r>
              <a:rPr lang="en-US" smtClean="0"/>
              <a:t>Click to edit Master title style</a:t>
            </a:r>
            <a:endParaRPr lang="en-US" dirty="0"/>
          </a:p>
        </p:txBody>
      </p:sp>
      <p:sp>
        <p:nvSpPr>
          <p:cNvPr id="3" name="Content Placeholder 2"/>
          <p:cNvSpPr>
            <a:spLocks noGrp="1"/>
          </p:cNvSpPr>
          <p:nvPr>
            <p:ph idx="1"/>
          </p:nvPr>
        </p:nvSpPr>
        <p:spPr>
          <a:xfrm>
            <a:off x="1219200" y="1600200"/>
            <a:ext cx="7467600" cy="4419600"/>
          </a:xfrm>
        </p:spPr>
        <p:txBody>
          <a:bodyPr>
            <a:normAutofit/>
          </a:bodyPr>
          <a:lstStyle>
            <a:lvl1pPr marL="342900" indent="-342900">
              <a:buFont typeface="Wingdings" pitchFamily="2" charset="2"/>
              <a:buChar char="§"/>
              <a:defRPr sz="2800"/>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6"/>
          <p:cNvSpPr>
            <a:spLocks noGrp="1"/>
          </p:cNvSpPr>
          <p:nvPr>
            <p:ph type="dt" sz="half" idx="10"/>
          </p:nvPr>
        </p:nvSpPr>
        <p:spPr/>
        <p:txBody>
          <a:bodyPr/>
          <a:lstStyle/>
          <a:p>
            <a:fld id="{D3CB5F8F-6AE3-4807-B570-928E5BE3E133}" type="datetime1">
              <a:rPr lang="en-US" smtClean="0"/>
              <a:pPr/>
              <a:t>3/4/2015</a:t>
            </a:fld>
            <a:endParaRPr lang="en-US" dirty="0"/>
          </a:p>
        </p:txBody>
      </p:sp>
      <p:sp>
        <p:nvSpPr>
          <p:cNvPr id="10" name="Slide Number Placeholder 9"/>
          <p:cNvSpPr>
            <a:spLocks noGrp="1"/>
          </p:cNvSpPr>
          <p:nvPr>
            <p:ph type="sldNum" sz="quarter" idx="11"/>
          </p:nvPr>
        </p:nvSpPr>
        <p:spPr/>
        <p:txBody>
          <a:bodyPr/>
          <a:lstStyle/>
          <a:p>
            <a:fld id="{173F9154-291C-425A-A36F-60764B2CA33B}" type="slidenum">
              <a:rPr lang="en-US" smtClean="0"/>
              <a:pPr/>
              <a:t>‹#›</a:t>
            </a:fld>
            <a:endParaRPr lang="en-US" dirty="0"/>
          </a:p>
        </p:txBody>
      </p:sp>
      <p:sp>
        <p:nvSpPr>
          <p:cNvPr id="12" name="Footer Placeholder 11"/>
          <p:cNvSpPr>
            <a:spLocks noGrp="1"/>
          </p:cNvSpPr>
          <p:nvPr>
            <p:ph type="ftr" sz="quarter" idx="12"/>
          </p:nvPr>
        </p:nvSpPr>
        <p:spPr/>
        <p:txBody>
          <a:bodyPr/>
          <a:lstStyle/>
          <a:p>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219199" y="4484080"/>
            <a:ext cx="7239001" cy="762000"/>
          </a:xfrm>
        </p:spPr>
        <p:txBody>
          <a:bodyPr bIns="0"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3" name="Title 1"/>
          <p:cNvSpPr>
            <a:spLocks noGrp="1"/>
          </p:cNvSpPr>
          <p:nvPr>
            <p:ph type="title"/>
          </p:nvPr>
        </p:nvSpPr>
        <p:spPr>
          <a:xfrm>
            <a:off x="1219200" y="3352800"/>
            <a:ext cx="7239000" cy="1143000"/>
          </a:xfrm>
        </p:spPr>
        <p:txBody>
          <a:bodyPr>
            <a:normAutofit/>
          </a:bodyPr>
          <a:lstStyle>
            <a:lvl1pPr algn="l">
              <a:defRPr sz="5400" baseline="0">
                <a:ln w="12700">
                  <a:noFill/>
                </a:ln>
              </a:defRPr>
            </a:lvl1pPr>
          </a:lstStyle>
          <a:p>
            <a:r>
              <a:rPr lang="en-US" smtClean="0"/>
              <a:t>Click to edit Master title style</a:t>
            </a:r>
            <a:endParaRPr lang="en-US" dirty="0"/>
          </a:p>
        </p:txBody>
      </p:sp>
      <p:sp>
        <p:nvSpPr>
          <p:cNvPr id="19" name="Date Placeholder 18"/>
          <p:cNvSpPr>
            <a:spLocks noGrp="1"/>
          </p:cNvSpPr>
          <p:nvPr>
            <p:ph type="dt" sz="half" idx="10"/>
          </p:nvPr>
        </p:nvSpPr>
        <p:spPr/>
        <p:txBody>
          <a:bodyPr/>
          <a:lstStyle/>
          <a:p>
            <a:fld id="{B43F7B76-E319-461A-90C3-9437536780B7}" type="datetime1">
              <a:rPr lang="en-US" smtClean="0"/>
              <a:pPr/>
              <a:t>3/4/2015</a:t>
            </a:fld>
            <a:endParaRPr lang="en-US" dirty="0"/>
          </a:p>
        </p:txBody>
      </p:sp>
      <p:sp>
        <p:nvSpPr>
          <p:cNvPr id="20" name="Slide Number Placeholder 19"/>
          <p:cNvSpPr>
            <a:spLocks noGrp="1"/>
          </p:cNvSpPr>
          <p:nvPr>
            <p:ph type="sldNum" sz="quarter" idx="11"/>
          </p:nvPr>
        </p:nvSpPr>
        <p:spPr/>
        <p:txBody>
          <a:bodyPr/>
          <a:lstStyle/>
          <a:p>
            <a:fld id="{173F9154-291C-425A-A36F-60764B2CA33B}" type="slidenum">
              <a:rPr lang="en-US" smtClean="0"/>
              <a:pPr/>
              <a:t>‹#›</a:t>
            </a:fld>
            <a:endParaRPr lang="en-US" dirty="0"/>
          </a:p>
        </p:txBody>
      </p:sp>
      <p:sp>
        <p:nvSpPr>
          <p:cNvPr id="21" name="Footer Placeholder 20"/>
          <p:cNvSpPr>
            <a:spLocks noGrp="1"/>
          </p:cNvSpPr>
          <p:nvPr>
            <p:ph type="ftr" sz="quarter" idx="12"/>
          </p:nvPr>
        </p:nvSpPr>
        <p:spPr/>
        <p:txBody>
          <a:bodyPr/>
          <a:lstStyle/>
          <a:p>
            <a:endParaRPr lang="en-US"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5" name="Date Placeholder 4"/>
          <p:cNvSpPr>
            <a:spLocks noGrp="1"/>
          </p:cNvSpPr>
          <p:nvPr>
            <p:ph type="dt" sz="half" idx="10"/>
          </p:nvPr>
        </p:nvSpPr>
        <p:spPr/>
        <p:txBody>
          <a:bodyPr/>
          <a:lstStyle/>
          <a:p>
            <a:fld id="{FEF1B8E3-FC31-4916-B257-4DE62F09E850}" type="datetime1">
              <a:rPr lang="en-US" smtClean="0"/>
              <a:pPr/>
              <a:t>3/4/2015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73F9154-291C-425A-A36F-60764B2CA33B}" type="slidenum">
              <a:rPr lang="en-US" smtClean="0"/>
              <a:pPr/>
              <a:t>‹#›</a:t>
            </a:fld>
            <a:endParaRPr lang="en-US" dirty="0"/>
          </a:p>
        </p:txBody>
      </p:sp>
      <p:sp>
        <p:nvSpPr>
          <p:cNvPr id="9" name="Content Placeholder 8"/>
          <p:cNvSpPr>
            <a:spLocks noGrp="1"/>
          </p:cNvSpPr>
          <p:nvPr>
            <p:ph sz="quarter" idx="13"/>
          </p:nvPr>
        </p:nvSpPr>
        <p:spPr>
          <a:xfrm>
            <a:off x="1216152" y="1325880"/>
            <a:ext cx="3730752" cy="4389120"/>
          </a:xfrm>
        </p:spPr>
        <p:txBody>
          <a:bodyPr/>
          <a:lstStyle>
            <a:lvl1pPr marL="342900" indent="-342900">
              <a:buFont typeface="Wingdings" pitchFamily="2" charset="2"/>
              <a:buChar char="§"/>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5102352" y="1325880"/>
            <a:ext cx="3730752" cy="4389120"/>
          </a:xfrm>
        </p:spPr>
        <p:txBody>
          <a:bodyPr/>
          <a:lstStyle>
            <a:lvl1pPr marL="342900" indent="-342900">
              <a:buFont typeface="Wingdings" pitchFamily="2" charset="2"/>
              <a:buChar char="§"/>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19200" y="1335024"/>
            <a:ext cx="3733800" cy="533400"/>
          </a:xfrm>
        </p:spPr>
        <p:txBody>
          <a:bodyPr anchor="t">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5105400" y="1335024"/>
            <a:ext cx="3735267" cy="533400"/>
          </a:xfrm>
        </p:spPr>
        <p:txBody>
          <a:bodyPr anchor="t">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D1B570E0-C808-4896-9EE5-AAAF7AA9B49E}" type="datetime1">
              <a:rPr lang="en-US" smtClean="0"/>
              <a:pPr/>
              <a:t>3/4/2015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173F9154-291C-425A-A36F-60764B2CA33B}" type="slidenum">
              <a:rPr lang="en-US" smtClean="0"/>
              <a:pPr/>
              <a:t>‹#›</a:t>
            </a:fld>
            <a:endParaRPr lang="en-US" dirty="0"/>
          </a:p>
        </p:txBody>
      </p:sp>
      <p:sp>
        <p:nvSpPr>
          <p:cNvPr id="11" name="Content Placeholder 10"/>
          <p:cNvSpPr>
            <a:spLocks noGrp="1"/>
          </p:cNvSpPr>
          <p:nvPr>
            <p:ph sz="quarter" idx="13"/>
          </p:nvPr>
        </p:nvSpPr>
        <p:spPr>
          <a:xfrm>
            <a:off x="1216152" y="1874520"/>
            <a:ext cx="3730752" cy="3840480"/>
          </a:xfrm>
        </p:spPr>
        <p:txBody>
          <a:bodyPr/>
          <a:lstStyle>
            <a:lvl1pPr marL="342900" indent="-342900">
              <a:buFont typeface="Wingdings" pitchFamily="2" charset="2"/>
              <a:buChar char="§"/>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5102352" y="1874519"/>
            <a:ext cx="3730752" cy="3840480"/>
          </a:xfrm>
        </p:spPr>
        <p:txBody>
          <a:bodyPr/>
          <a:lstStyle>
            <a:lvl1pPr marL="342900" indent="-342900">
              <a:buFont typeface="Wingdings" pitchFamily="2" charset="2"/>
              <a:buChar char="§"/>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2EFD6E2-DBEB-47D1-9119-B53BFC3A2B1B}" type="datetime1">
              <a:rPr lang="en-US" smtClean="0"/>
              <a:pPr/>
              <a:t>3/4/2015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173F9154-291C-425A-A36F-60764B2CA33B}"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727978BE-3C7B-4BD9-8938-2E01144DF9E3}" type="datetime1">
              <a:rPr lang="en-US" smtClean="0"/>
              <a:pPr/>
              <a:t>3/4/2015</a:t>
            </a:fld>
            <a:endParaRPr lang="en-US" dirty="0"/>
          </a:p>
        </p:txBody>
      </p:sp>
      <p:sp>
        <p:nvSpPr>
          <p:cNvPr id="6" name="Slide Number Placeholder 5"/>
          <p:cNvSpPr>
            <a:spLocks noGrp="1"/>
          </p:cNvSpPr>
          <p:nvPr>
            <p:ph type="sldNum" sz="quarter" idx="11"/>
          </p:nvPr>
        </p:nvSpPr>
        <p:spPr/>
        <p:txBody>
          <a:bodyPr/>
          <a:lstStyle/>
          <a:p>
            <a:fld id="{173F9154-291C-425A-A36F-60764B2CA33B}" type="slidenum">
              <a:rPr lang="en-US" smtClean="0"/>
              <a:pPr/>
              <a:t>‹#›</a:t>
            </a:fld>
            <a:endParaRPr lang="en-US" dirty="0"/>
          </a:p>
        </p:txBody>
      </p:sp>
      <p:sp>
        <p:nvSpPr>
          <p:cNvPr id="7" name="Footer Placeholder 6"/>
          <p:cNvSpPr>
            <a:spLocks noGrp="1"/>
          </p:cNvSpPr>
          <p:nvPr>
            <p:ph type="ftr" sz="quarter" idx="12"/>
          </p:nvPr>
        </p:nvSpPr>
        <p:spPr/>
        <p:txBody>
          <a:bodyPr/>
          <a:lstStyle/>
          <a:p>
            <a:endParaRPr lang="en-US"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715000" y="395287"/>
            <a:ext cx="3008313" cy="1162050"/>
          </a:xfrm>
        </p:spPr>
        <p:txBody>
          <a:bodyPr anchor="b"/>
          <a:lstStyle>
            <a:lvl1pPr algn="l">
              <a:defRPr sz="2000" b="1">
                <a:ln>
                  <a:noFill/>
                </a:ln>
                <a:solidFill>
                  <a:srgbClr val="FF7605"/>
                </a:solidFill>
                <a:effectLst/>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5715000" y="1557337"/>
            <a:ext cx="3008313" cy="4386263"/>
          </a:xfrm>
        </p:spPr>
        <p:txBody>
          <a:bodyPr/>
          <a:lstStyle>
            <a:lvl1pPr marL="0" indent="0">
              <a:buNone/>
              <a:defRPr sz="1400">
                <a:solidFill>
                  <a:schemeClr val="tx1">
                    <a:lumMod val="50000"/>
                    <a:lumOff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Content Placeholder 13"/>
          <p:cNvSpPr>
            <a:spLocks noGrp="1"/>
          </p:cNvSpPr>
          <p:nvPr>
            <p:ph sz="quarter" idx="13"/>
          </p:nvPr>
        </p:nvSpPr>
        <p:spPr>
          <a:xfrm>
            <a:off x="914400" y="381000"/>
            <a:ext cx="4800600" cy="5943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Date Placeholder 8"/>
          <p:cNvSpPr>
            <a:spLocks noGrp="1"/>
          </p:cNvSpPr>
          <p:nvPr>
            <p:ph type="dt" sz="half" idx="14"/>
          </p:nvPr>
        </p:nvSpPr>
        <p:spPr/>
        <p:txBody>
          <a:bodyPr/>
          <a:lstStyle/>
          <a:p>
            <a:fld id="{1EF2FB03-6924-433D-879B-A5558310800E}" type="datetime1">
              <a:rPr lang="en-US" smtClean="0"/>
              <a:pPr/>
              <a:t>3/4/2015</a:t>
            </a:fld>
            <a:endParaRPr lang="en-US" dirty="0"/>
          </a:p>
        </p:txBody>
      </p:sp>
      <p:sp>
        <p:nvSpPr>
          <p:cNvPr id="10" name="Slide Number Placeholder 9"/>
          <p:cNvSpPr>
            <a:spLocks noGrp="1"/>
          </p:cNvSpPr>
          <p:nvPr>
            <p:ph type="sldNum" sz="quarter" idx="15"/>
          </p:nvPr>
        </p:nvSpPr>
        <p:spPr/>
        <p:txBody>
          <a:bodyPr/>
          <a:lstStyle/>
          <a:p>
            <a:fld id="{173F9154-291C-425A-A36F-60764B2CA33B}" type="slidenum">
              <a:rPr lang="en-US" smtClean="0"/>
              <a:pPr/>
              <a:t>‹#›</a:t>
            </a:fld>
            <a:endParaRPr lang="en-US" dirty="0"/>
          </a:p>
        </p:txBody>
      </p:sp>
      <p:sp>
        <p:nvSpPr>
          <p:cNvPr id="13" name="Footer Placeholder 12"/>
          <p:cNvSpPr>
            <a:spLocks noGrp="1"/>
          </p:cNvSpPr>
          <p:nvPr>
            <p:ph type="ftr" sz="quarter" idx="16"/>
          </p:nvPr>
        </p:nvSpPr>
        <p:spPr/>
        <p:txBody>
          <a:bodyPr/>
          <a:lstStyle/>
          <a:p>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19200" y="4624754"/>
            <a:ext cx="5486400" cy="404446"/>
          </a:xfrm>
        </p:spPr>
        <p:txBody>
          <a:bodyPr bIns="0" anchor="b"/>
          <a:lstStyle>
            <a:lvl1pPr algn="l">
              <a:defRPr sz="2000" b="1">
                <a:ln w="12700">
                  <a:noFill/>
                </a:ln>
                <a:solidFill>
                  <a:schemeClr val="tx1"/>
                </a:solidFill>
                <a:effectLst/>
              </a:defRPr>
            </a:lvl1pPr>
          </a:lstStyle>
          <a:p>
            <a:r>
              <a:rPr lang="en-US" smtClean="0"/>
              <a:t>Click to edit Master title style</a:t>
            </a:r>
            <a:endParaRPr lang="en-US" dirty="0"/>
          </a:p>
        </p:txBody>
      </p:sp>
      <p:sp>
        <p:nvSpPr>
          <p:cNvPr id="3" name="Picture Placeholder 2"/>
          <p:cNvSpPr>
            <a:spLocks noGrp="1"/>
          </p:cNvSpPr>
          <p:nvPr>
            <p:ph type="pic" idx="1"/>
          </p:nvPr>
        </p:nvSpPr>
        <p:spPr>
          <a:xfrm>
            <a:off x="1323975" y="381000"/>
            <a:ext cx="5867400" cy="408146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219200" y="5029200"/>
            <a:ext cx="4038600" cy="1371600"/>
          </a:xfrm>
        </p:spPr>
        <p:txBody>
          <a:bodyPr/>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06C8679-30F9-4E6F-A34A-AE2FB04665E7}" type="datetime1">
              <a:rPr lang="en-US" smtClean="0"/>
              <a:pPr/>
              <a:t>3/4/2015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73F9154-291C-425A-A36F-60764B2CA33B}" type="slidenum">
              <a:rPr lang="en-US" smtClean="0"/>
              <a:pPr/>
              <a:t>‹#›</a:t>
            </a:fld>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Rectangle 12"/>
          <p:cNvSpPr/>
          <p:nvPr/>
        </p:nvSpPr>
        <p:spPr>
          <a:xfrm>
            <a:off x="0" y="0"/>
            <a:ext cx="838200" cy="6858000"/>
          </a:xfrm>
          <a:prstGeom prst="rect">
            <a:avLst/>
          </a:prstGeom>
          <a:solidFill>
            <a:srgbClr val="002060"/>
          </a:solidFill>
          <a:ln>
            <a:solidFill>
              <a:srgbClr val="002060"/>
            </a:solidFill>
          </a:ln>
          <a:effectLst>
            <a:innerShdw blurRad="190500" dist="25400">
              <a:prstClr val="black">
                <a:alpha val="6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effectLst>
                <a:innerShdw blurRad="63500" dist="50800" dir="18900000">
                  <a:prstClr val="black">
                    <a:alpha val="50000"/>
                  </a:prstClr>
                </a:innerShdw>
              </a:effectLst>
            </a:endParaRPr>
          </a:p>
        </p:txBody>
      </p:sp>
      <p:sp>
        <p:nvSpPr>
          <p:cNvPr id="2" name="Title Placeholder 1"/>
          <p:cNvSpPr>
            <a:spLocks noGrp="1"/>
          </p:cNvSpPr>
          <p:nvPr>
            <p:ph type="title"/>
          </p:nvPr>
        </p:nvSpPr>
        <p:spPr>
          <a:xfrm>
            <a:off x="1219200" y="0"/>
            <a:ext cx="7239000" cy="1143000"/>
          </a:xfrm>
          <a:prstGeom prst="rect">
            <a:avLst/>
          </a:prstGeom>
        </p:spPr>
        <p:txBody>
          <a:bodyPr vert="horz" lIns="91440" tIns="45720" rIns="91440" bIns="45720" rtlCol="0" anchor="b">
            <a:normAutofit/>
          </a:bodyPr>
          <a:lstStyle/>
          <a:p>
            <a:endParaRPr lang="en-US" dirty="0"/>
          </a:p>
        </p:txBody>
      </p:sp>
      <p:sp>
        <p:nvSpPr>
          <p:cNvPr id="3" name="Text Placeholder 2"/>
          <p:cNvSpPr>
            <a:spLocks noGrp="1"/>
          </p:cNvSpPr>
          <p:nvPr>
            <p:ph type="body" idx="1"/>
          </p:nvPr>
        </p:nvSpPr>
        <p:spPr>
          <a:xfrm>
            <a:off x="1219200" y="1447800"/>
            <a:ext cx="7467600" cy="44196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Footer Placeholder 4"/>
          <p:cNvSpPr>
            <a:spLocks noGrp="1"/>
          </p:cNvSpPr>
          <p:nvPr>
            <p:ph type="ftr" sz="quarter" idx="3"/>
          </p:nvPr>
        </p:nvSpPr>
        <p:spPr>
          <a:xfrm>
            <a:off x="5486400" y="6553200"/>
            <a:ext cx="2936080" cy="228600"/>
          </a:xfrm>
          <a:prstGeom prst="rect">
            <a:avLst/>
          </a:prstGeom>
        </p:spPr>
        <p:txBody>
          <a:bodyPr vert="horz" lIns="91440" tIns="45720" rIns="91440" bIns="45720" rtlCol="0" anchor="ctr"/>
          <a:lstStyle>
            <a:lvl1pPr algn="l">
              <a:defRPr sz="1200">
                <a:solidFill>
                  <a:schemeClr val="tx1"/>
                </a:solidFill>
              </a:defRPr>
            </a:lvl1pPr>
          </a:lstStyle>
          <a:p>
            <a:endParaRPr lang="en-US" dirty="0"/>
          </a:p>
        </p:txBody>
      </p:sp>
      <p:sp>
        <p:nvSpPr>
          <p:cNvPr id="6" name="Slide Number Placeholder 5"/>
          <p:cNvSpPr>
            <a:spLocks noGrp="1"/>
          </p:cNvSpPr>
          <p:nvPr>
            <p:ph type="sldNum" sz="quarter" idx="4"/>
          </p:nvPr>
        </p:nvSpPr>
        <p:spPr>
          <a:xfrm>
            <a:off x="8686800" y="6477000"/>
            <a:ext cx="381000" cy="365125"/>
          </a:xfrm>
          <a:prstGeom prst="rect">
            <a:avLst/>
          </a:prstGeom>
        </p:spPr>
        <p:txBody>
          <a:bodyPr vert="horz" lIns="91440" tIns="45720" rIns="91440" bIns="45720" rtlCol="0" anchor="ctr"/>
          <a:lstStyle>
            <a:lvl1pPr algn="l">
              <a:defRPr sz="1200" b="0">
                <a:solidFill>
                  <a:schemeClr val="tx1"/>
                </a:solidFill>
              </a:defRPr>
            </a:lvl1pPr>
          </a:lstStyle>
          <a:p>
            <a:fld id="{173F9154-291C-425A-A36F-60764B2CA33B}" type="slidenum">
              <a:rPr lang="en-US" smtClean="0"/>
              <a:pPr/>
              <a:t>‹#›</a:t>
            </a:fld>
            <a:endParaRPr lang="en-US" dirty="0"/>
          </a:p>
        </p:txBody>
      </p:sp>
      <p:sp>
        <p:nvSpPr>
          <p:cNvPr id="4" name="Date Placeholder 3"/>
          <p:cNvSpPr>
            <a:spLocks noGrp="1"/>
          </p:cNvSpPr>
          <p:nvPr>
            <p:ph type="dt" sz="half" idx="2"/>
          </p:nvPr>
        </p:nvSpPr>
        <p:spPr>
          <a:xfrm>
            <a:off x="2133600" y="6553200"/>
            <a:ext cx="2625969" cy="228600"/>
          </a:xfrm>
          <a:prstGeom prst="rect">
            <a:avLst/>
          </a:prstGeom>
        </p:spPr>
        <p:txBody>
          <a:bodyPr vert="horz" lIns="91440" tIns="45720" rIns="91440" bIns="45720" rtlCol="0" anchor="ctr"/>
          <a:lstStyle>
            <a:lvl1pPr algn="l">
              <a:defRPr sz="1200">
                <a:solidFill>
                  <a:schemeClr val="tx1"/>
                </a:solidFill>
              </a:defRPr>
            </a:lvl1pPr>
          </a:lstStyle>
          <a:p>
            <a:fld id="{EFD96931-0824-42D1-AC1E-C2EC17DEC1EA}" type="datetime1">
              <a:rPr lang="en-US" smtClean="0"/>
              <a:pPr/>
              <a:t>3/4/2015</a:t>
            </a:fld>
            <a:endParaRPr lang="en-US" dirty="0"/>
          </a:p>
        </p:txBody>
      </p:sp>
      <p:pic>
        <p:nvPicPr>
          <p:cNvPr id="7" name="Picture 6"/>
          <p:cNvPicPr>
            <a:picLocks noChangeAspect="1"/>
          </p:cNvPicPr>
          <p:nvPr/>
        </p:nvPicPr>
        <p:blipFill>
          <a:blip r:embed="rId13" cstate="print">
            <a:extLst>
              <a:ext uri="{28A0092B-C50C-407E-A947-70E740481C1C}">
                <a14:useLocalDpi xmlns="" xmlns:a14="http://schemas.microsoft.com/office/drawing/2010/main" val="0"/>
              </a:ext>
            </a:extLst>
          </a:blip>
          <a:stretch>
            <a:fillRect/>
          </a:stretch>
        </p:blipFill>
        <p:spPr>
          <a:xfrm>
            <a:off x="95250" y="104775"/>
            <a:ext cx="637208" cy="657225"/>
          </a:xfrm>
          <a:prstGeom prst="rect">
            <a:avLst/>
          </a:prstGeom>
        </p:spPr>
      </p:pic>
      <p:pic>
        <p:nvPicPr>
          <p:cNvPr id="8" name="Picture 7"/>
          <p:cNvPicPr>
            <a:picLocks noChangeAspect="1"/>
          </p:cNvPicPr>
          <p:nvPr/>
        </p:nvPicPr>
        <p:blipFill>
          <a:blip r:embed="rId14" cstate="print">
            <a:extLst>
              <a:ext uri="{28A0092B-C50C-407E-A947-70E740481C1C}">
                <a14:useLocalDpi xmlns="" xmlns:a14="http://schemas.microsoft.com/office/drawing/2010/main" val="0"/>
              </a:ext>
            </a:extLst>
          </a:blip>
          <a:stretch>
            <a:fillRect/>
          </a:stretch>
        </p:blipFill>
        <p:spPr>
          <a:xfrm>
            <a:off x="28575" y="815271"/>
            <a:ext cx="742949" cy="251529"/>
          </a:xfrm>
          <a:prstGeom prst="rect">
            <a:avLst/>
          </a:prstGeom>
        </p:spPr>
      </p:pic>
      <p:sp>
        <p:nvSpPr>
          <p:cNvPr id="9" name="TextBox 8"/>
          <p:cNvSpPr txBox="1"/>
          <p:nvPr/>
        </p:nvSpPr>
        <p:spPr>
          <a:xfrm rot="20532342">
            <a:off x="717" y="5228776"/>
            <a:ext cx="837483" cy="1200329"/>
          </a:xfrm>
          <a:prstGeom prst="rect">
            <a:avLst/>
          </a:prstGeom>
          <a:noFill/>
        </p:spPr>
        <p:txBody>
          <a:bodyPr wrap="square" rtlCol="0">
            <a:spAutoFit/>
          </a:bodyPr>
          <a:lstStyle/>
          <a:p>
            <a:pPr algn="ctr"/>
            <a:r>
              <a:rPr lang="en-US" b="1" i="0" dirty="0" smtClean="0">
                <a:solidFill>
                  <a:schemeClr val="bg1"/>
                </a:solidFill>
                <a:latin typeface="Informal Roman" pitchFamily="66" charset="0"/>
                <a:cs typeface="Times New Roman" pitchFamily="18" charset="0"/>
              </a:rPr>
              <a:t>Robust</a:t>
            </a:r>
          </a:p>
          <a:p>
            <a:pPr algn="ctr"/>
            <a:r>
              <a:rPr lang="en-US" b="1" i="0" dirty="0" smtClean="0">
                <a:solidFill>
                  <a:schemeClr val="bg1"/>
                </a:solidFill>
                <a:latin typeface="Informal Roman" pitchFamily="66" charset="0"/>
                <a:cs typeface="Times New Roman" pitchFamily="18" charset="0"/>
              </a:rPr>
              <a:t>Low</a:t>
            </a:r>
          </a:p>
          <a:p>
            <a:pPr algn="ctr"/>
            <a:r>
              <a:rPr lang="en-US" b="1" i="0" dirty="0" smtClean="0">
                <a:solidFill>
                  <a:schemeClr val="bg1"/>
                </a:solidFill>
                <a:latin typeface="Informal Roman" pitchFamily="66" charset="0"/>
                <a:cs typeface="Times New Roman" pitchFamily="18" charset="0"/>
              </a:rPr>
              <a:t>Power</a:t>
            </a:r>
          </a:p>
          <a:p>
            <a:pPr algn="ctr"/>
            <a:r>
              <a:rPr lang="en-US" b="1" i="0" dirty="0" smtClean="0">
                <a:solidFill>
                  <a:schemeClr val="bg1"/>
                </a:solidFill>
                <a:latin typeface="Informal Roman" pitchFamily="66" charset="0"/>
                <a:cs typeface="Times New Roman" pitchFamily="18" charset="0"/>
              </a:rPr>
              <a:t>VLSI</a:t>
            </a:r>
            <a:endParaRPr lang="en-US" b="1" i="0" dirty="0">
              <a:solidFill>
                <a:schemeClr val="bg1"/>
              </a:solidFill>
              <a:latin typeface="Informal Roman" pitchFamily="66" charset="0"/>
              <a:cs typeface="Times New Roman" pitchFamily="18" charset="0"/>
            </a:endParaRPr>
          </a:p>
        </p:txBody>
      </p:sp>
      <p:grpSp>
        <p:nvGrpSpPr>
          <p:cNvPr id="67" name="Group 66"/>
          <p:cNvGrpSpPr/>
          <p:nvPr userDrawn="1"/>
        </p:nvGrpSpPr>
        <p:grpSpPr>
          <a:xfrm>
            <a:off x="0" y="-1"/>
            <a:ext cx="846896" cy="6858001"/>
            <a:chOff x="457200" y="-1"/>
            <a:chExt cx="846896" cy="6858001"/>
          </a:xfrm>
        </p:grpSpPr>
        <p:sp>
          <p:nvSpPr>
            <p:cNvPr id="18" name="Rectangle 17"/>
            <p:cNvSpPr/>
            <p:nvPr userDrawn="1"/>
          </p:nvSpPr>
          <p:spPr>
            <a:xfrm>
              <a:off x="457200" y="0"/>
              <a:ext cx="838200" cy="6858000"/>
            </a:xfrm>
            <a:prstGeom prst="rect">
              <a:avLst/>
            </a:prstGeom>
            <a:solidFill>
              <a:srgbClr val="002060"/>
            </a:solidFill>
            <a:ln w="19050">
              <a:solidFill>
                <a:srgbClr val="002060"/>
              </a:solidFill>
            </a:ln>
            <a:effectLst>
              <a:innerShdw blurRad="190500" dist="25400">
                <a:prstClr val="black">
                  <a:alpha val="6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effectLst>
                  <a:innerShdw blurRad="63500" dist="50800" dir="18900000">
                    <a:prstClr val="black">
                      <a:alpha val="50000"/>
                    </a:prstClr>
                  </a:innerShdw>
                </a:effectLst>
              </a:endParaRPr>
            </a:p>
          </p:txBody>
        </p:sp>
        <p:cxnSp>
          <p:nvCxnSpPr>
            <p:cNvPr id="35" name="Straight Connector 34"/>
            <p:cNvCxnSpPr>
              <a:endCxn id="18" idx="2"/>
            </p:cNvCxnSpPr>
            <p:nvPr userDrawn="1"/>
          </p:nvCxnSpPr>
          <p:spPr>
            <a:xfrm flipH="1">
              <a:off x="876300" y="1143000"/>
              <a:ext cx="592" cy="57150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66" name="Group 65"/>
            <p:cNvGrpSpPr/>
            <p:nvPr userDrawn="1"/>
          </p:nvGrpSpPr>
          <p:grpSpPr>
            <a:xfrm>
              <a:off x="463337" y="-1"/>
              <a:ext cx="840759" cy="1135620"/>
              <a:chOff x="463337" y="-1"/>
              <a:chExt cx="840759" cy="1135620"/>
            </a:xfrm>
          </p:grpSpPr>
          <p:cxnSp>
            <p:nvCxnSpPr>
              <p:cNvPr id="19" name="Straight Connector 18"/>
              <p:cNvCxnSpPr/>
              <p:nvPr userDrawn="1"/>
            </p:nvCxnSpPr>
            <p:spPr>
              <a:xfrm rot="5400000">
                <a:off x="909676" y="516850"/>
                <a:ext cx="218834"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userDrawn="1"/>
            </p:nvCxnSpPr>
            <p:spPr>
              <a:xfrm rot="5400000">
                <a:off x="914545" y="1031064"/>
                <a:ext cx="209094"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a:xfrm rot="5400000" flipV="1">
                <a:off x="1055844" y="588167"/>
                <a:ext cx="0" cy="762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a:xfrm rot="5400000">
                <a:off x="942027" y="778183"/>
                <a:ext cx="303833"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a:xfrm rot="5400000" flipV="1">
                <a:off x="1055844" y="886644"/>
                <a:ext cx="0" cy="762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a:xfrm rot="5400000">
                <a:off x="1019576" y="778183"/>
                <a:ext cx="303833"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a:xfrm rot="5400000">
                <a:off x="610045" y="514349"/>
                <a:ext cx="221701"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a:xfrm rot="5400000">
                <a:off x="613915" y="1028630"/>
                <a:ext cx="213961"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a:xfrm rot="5400000" flipV="1">
                <a:off x="682796" y="585207"/>
                <a:ext cx="0" cy="762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userDrawn="1"/>
            </p:nvCxnSpPr>
            <p:spPr>
              <a:xfrm rot="5400000">
                <a:off x="492779" y="772827"/>
                <a:ext cx="303833"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a:xfrm rot="5400000" flipV="1">
                <a:off x="682796" y="883550"/>
                <a:ext cx="0" cy="762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rot="5400000">
                <a:off x="416579" y="769733"/>
                <a:ext cx="303833"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a:xfrm rot="10800000" flipV="1">
                <a:off x="720903" y="1135423"/>
                <a:ext cx="301841" cy="196"/>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3" name="Oval 32"/>
              <p:cNvSpPr/>
              <p:nvPr userDrawn="1"/>
            </p:nvSpPr>
            <p:spPr>
              <a:xfrm rot="5400000">
                <a:off x="1171444" y="740569"/>
                <a:ext cx="82637" cy="75229"/>
              </a:xfrm>
              <a:prstGeom prst="ellipse">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4" name="Straight Connector 33"/>
              <p:cNvCxnSpPr>
                <a:stCxn id="18" idx="0"/>
              </p:cNvCxnSpPr>
              <p:nvPr userDrawn="1"/>
            </p:nvCxnSpPr>
            <p:spPr>
              <a:xfrm rot="16200000" flipH="1" flipV="1">
                <a:off x="670000" y="205396"/>
                <a:ext cx="411697" cy="903"/>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a:xfrm rot="10800000" flipV="1">
                <a:off x="717291" y="412419"/>
                <a:ext cx="301841" cy="196"/>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userDrawn="1"/>
            </p:nvCxnSpPr>
            <p:spPr>
              <a:xfrm rot="10800000">
                <a:off x="1239656" y="782456"/>
                <a:ext cx="64440" cy="2"/>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userDrawn="1"/>
            </p:nvCxnSpPr>
            <p:spPr>
              <a:xfrm rot="10800000">
                <a:off x="463337" y="767114"/>
                <a:ext cx="9512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gr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iming>
    <p:tnLst>
      <p:par>
        <p:cTn id="1" dur="indefinite" restart="never" nodeType="tmRoot"/>
      </p:par>
    </p:tnLst>
  </p:timing>
  <p:hf hdr="0" ftr="0" dt="0"/>
  <p:txStyles>
    <p:titleStyle>
      <a:lvl1pPr algn="l" defTabSz="914400" rtl="0" eaLnBrk="1" latinLnBrk="0" hangingPunct="1">
        <a:spcBef>
          <a:spcPct val="0"/>
        </a:spcBef>
        <a:buNone/>
        <a:defRPr sz="4400" b="1" kern="1200" baseline="0">
          <a:ln w="12700">
            <a:noFill/>
          </a:ln>
          <a:solidFill>
            <a:srgbClr val="002060"/>
          </a:solidFill>
          <a:effectLst/>
          <a:latin typeface="+mj-lt"/>
          <a:ea typeface="+mj-ea"/>
          <a:cs typeface="+mj-cs"/>
        </a:defRPr>
      </a:lvl1pPr>
    </p:titleStyle>
    <p:bodyStyle>
      <a:lvl1pPr marL="342900" indent="-342900" algn="l" defTabSz="914400" rtl="0" eaLnBrk="1" latinLnBrk="0" hangingPunct="1">
        <a:spcBef>
          <a:spcPct val="20000"/>
        </a:spcBef>
        <a:buFont typeface="Wingdings" pitchFamily="2" charset="2"/>
        <a:buChar char="§"/>
        <a:defRPr sz="2800" kern="1200">
          <a:solidFill>
            <a:srgbClr val="002060"/>
          </a:solidFill>
          <a:latin typeface="+mn-lt"/>
          <a:ea typeface="+mn-ea"/>
          <a:cs typeface="+mn-cs"/>
        </a:defRPr>
      </a:lvl1pPr>
      <a:lvl2pPr marL="742950" indent="-285750" algn="l" defTabSz="914400" rtl="0" eaLnBrk="1" latinLnBrk="0" hangingPunct="1">
        <a:spcBef>
          <a:spcPct val="20000"/>
        </a:spcBef>
        <a:buFont typeface="Wingdings" pitchFamily="2" charset="2"/>
        <a:buChar char="§"/>
        <a:defRPr sz="1800" kern="1200">
          <a:solidFill>
            <a:schemeClr val="bg2">
              <a:lumMod val="10000"/>
            </a:schemeClr>
          </a:solidFill>
          <a:latin typeface="+mn-lt"/>
          <a:ea typeface="+mn-ea"/>
          <a:cs typeface="+mn-cs"/>
        </a:defRPr>
      </a:lvl2pPr>
      <a:lvl3pPr marL="1143000" indent="-228600" algn="l" defTabSz="914400" rtl="0" eaLnBrk="1" latinLnBrk="0" hangingPunct="1">
        <a:spcBef>
          <a:spcPct val="20000"/>
        </a:spcBef>
        <a:buFont typeface="Wingdings" pitchFamily="2" charset="2"/>
        <a:buChar char="§"/>
        <a:defRPr sz="1800" kern="1200">
          <a:solidFill>
            <a:schemeClr val="bg2">
              <a:lumMod val="10000"/>
            </a:schemeClr>
          </a:solidFill>
          <a:latin typeface="+mn-lt"/>
          <a:ea typeface="+mn-ea"/>
          <a:cs typeface="+mn-cs"/>
        </a:defRPr>
      </a:lvl3pPr>
      <a:lvl4pPr marL="1600200" indent="-228600" algn="l" defTabSz="914400" rtl="0" eaLnBrk="1" latinLnBrk="0" hangingPunct="1">
        <a:spcBef>
          <a:spcPct val="20000"/>
        </a:spcBef>
        <a:buFont typeface="Wingdings" pitchFamily="2" charset="2"/>
        <a:buChar char="§"/>
        <a:defRPr sz="1800" kern="1200">
          <a:solidFill>
            <a:schemeClr val="bg2">
              <a:lumMod val="10000"/>
            </a:schemeClr>
          </a:solidFill>
          <a:latin typeface="+mn-lt"/>
          <a:ea typeface="+mn-ea"/>
          <a:cs typeface="+mn-cs"/>
        </a:defRPr>
      </a:lvl4pPr>
      <a:lvl5pPr marL="2057400" indent="-228600" algn="l" defTabSz="914400" rtl="0" eaLnBrk="1" latinLnBrk="0" hangingPunct="1">
        <a:spcBef>
          <a:spcPct val="20000"/>
        </a:spcBef>
        <a:buFont typeface="Wingdings" pitchFamily="2" charset="2"/>
        <a:buChar char="§"/>
        <a:defRPr sz="1800" kern="1200">
          <a:solidFill>
            <a:schemeClr val="bg2">
              <a:lumMod val="10000"/>
            </a:schemeClr>
          </a:solidFill>
          <a:latin typeface="+mn-lt"/>
          <a:ea typeface="+mn-ea"/>
          <a:cs typeface="+mn-cs"/>
        </a:defRPr>
      </a:lvl5pPr>
      <a:lvl6pPr marL="2514600" indent="-228600" algn="l" defTabSz="914400" rtl="0" eaLnBrk="1" latinLnBrk="0" hangingPunct="1">
        <a:spcBef>
          <a:spcPct val="20000"/>
        </a:spcBef>
        <a:buClr>
          <a:schemeClr val="tx1"/>
        </a:buClr>
        <a:buFont typeface="Calibri" pitchFamily="34" charset="0"/>
        <a:buChar char="&gt;"/>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Calibri"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Clr>
          <a:schemeClr val="tx1"/>
        </a:buClr>
        <a:buFont typeface="Calibri"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Clr>
          <a:schemeClr val="tx1"/>
        </a:buClr>
        <a:buFont typeface="Calibri"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image" Target="../media/image15.gi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7.gi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9.gif"/><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0.gi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1.gi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2.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3.gi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4.gi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99652" y="1733550"/>
            <a:ext cx="8244348" cy="1714500"/>
          </a:xfrm>
        </p:spPr>
        <p:txBody>
          <a:bodyPr>
            <a:normAutofit/>
          </a:bodyPr>
          <a:lstStyle/>
          <a:p>
            <a:pPr algn="ctr"/>
            <a:r>
              <a:rPr lang="en-US" sz="3600" b="1" dirty="0" smtClean="0">
                <a:latin typeface="Arial" pitchFamily="34" charset="0"/>
                <a:cs typeface="Arial" pitchFamily="34" charset="0"/>
              </a:rPr>
              <a:t>Analog and Mixed Signal Test</a:t>
            </a:r>
            <a:endParaRPr lang="en-US" sz="3600" b="1" dirty="0">
              <a:latin typeface="Arial" pitchFamily="34" charset="0"/>
              <a:cs typeface="Arial" pitchFamily="34" charset="0"/>
            </a:endParaRPr>
          </a:p>
        </p:txBody>
      </p:sp>
      <p:sp>
        <p:nvSpPr>
          <p:cNvPr id="3" name="Subtitle 2"/>
          <p:cNvSpPr>
            <a:spLocks noGrp="1"/>
          </p:cNvSpPr>
          <p:nvPr>
            <p:ph type="subTitle" idx="1"/>
          </p:nvPr>
        </p:nvSpPr>
        <p:spPr>
          <a:xfrm>
            <a:off x="857251" y="3962401"/>
            <a:ext cx="8286750" cy="2438400"/>
          </a:xfrm>
        </p:spPr>
        <p:txBody>
          <a:bodyPr/>
          <a:lstStyle/>
          <a:p>
            <a:pPr algn="ctr"/>
            <a:r>
              <a:rPr lang="en-US" b="1" dirty="0" smtClean="0">
                <a:latin typeface="Arial" pitchFamily="34" charset="0"/>
                <a:cs typeface="Arial" pitchFamily="34" charset="0"/>
              </a:rPr>
              <a:t>ECE </a:t>
            </a:r>
            <a:r>
              <a:rPr lang="en-US" b="1" dirty="0">
                <a:latin typeface="Arial" pitchFamily="34" charset="0"/>
                <a:cs typeface="Arial" pitchFamily="34" charset="0"/>
              </a:rPr>
              <a:t>7502 Class Discussion </a:t>
            </a:r>
            <a:endParaRPr lang="en-US" b="1" dirty="0" smtClean="0">
              <a:latin typeface="Arial" pitchFamily="34" charset="0"/>
              <a:cs typeface="Arial" pitchFamily="34" charset="0"/>
            </a:endParaRPr>
          </a:p>
          <a:p>
            <a:pPr algn="ctr"/>
            <a:r>
              <a:rPr lang="en-US" b="1" dirty="0" smtClean="0">
                <a:latin typeface="Arial" pitchFamily="34" charset="0"/>
                <a:cs typeface="Arial" pitchFamily="34" charset="0"/>
              </a:rPr>
              <a:t>Christopher Lukas</a:t>
            </a:r>
          </a:p>
          <a:p>
            <a:pPr algn="ctr"/>
            <a:r>
              <a:rPr lang="en-US" b="1" dirty="0" smtClean="0">
                <a:latin typeface="Arial" pitchFamily="34" charset="0"/>
                <a:cs typeface="Arial" pitchFamily="34" charset="0"/>
              </a:rPr>
              <a:t>5</a:t>
            </a:r>
            <a:r>
              <a:rPr lang="en-US" b="1" baseline="30000" dirty="0" smtClean="0">
                <a:latin typeface="Arial" pitchFamily="34" charset="0"/>
                <a:cs typeface="Arial" pitchFamily="34" charset="0"/>
              </a:rPr>
              <a:t>th</a:t>
            </a:r>
            <a:r>
              <a:rPr lang="en-US" b="1" dirty="0" smtClean="0">
                <a:latin typeface="Arial" pitchFamily="34" charset="0"/>
                <a:cs typeface="Arial" pitchFamily="34" charset="0"/>
              </a:rPr>
              <a:t> March 2015</a:t>
            </a:r>
            <a:endParaRPr lang="en-US" b="1" dirty="0">
              <a:latin typeface="Arial" pitchFamily="34" charset="0"/>
              <a:cs typeface="Arial" pitchFamily="34" charset="0"/>
            </a:endParaRPr>
          </a:p>
        </p:txBody>
      </p:sp>
    </p:spTree>
    <p:extLst>
      <p:ext uri="{BB962C8B-B14F-4D97-AF65-F5344CB8AC3E}">
        <p14:creationId xmlns="" xmlns:p14="http://schemas.microsoft.com/office/powerpoint/2010/main" val="409337588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 Infrastructure Design</a:t>
            </a:r>
            <a:endParaRPr lang="en-US" dirty="0"/>
          </a:p>
        </p:txBody>
      </p:sp>
      <p:sp>
        <p:nvSpPr>
          <p:cNvPr id="3" name="Content Placeholder 2"/>
          <p:cNvSpPr>
            <a:spLocks noGrp="1"/>
          </p:cNvSpPr>
          <p:nvPr>
            <p:ph idx="1"/>
          </p:nvPr>
        </p:nvSpPr>
        <p:spPr/>
        <p:txBody>
          <a:bodyPr/>
          <a:lstStyle/>
          <a:p>
            <a:r>
              <a:rPr lang="en-US" dirty="0" smtClean="0"/>
              <a:t>Analog circuits are digitized to interface with TAM bus</a:t>
            </a:r>
          </a:p>
          <a:p>
            <a:r>
              <a:rPr lang="en-US" dirty="0" smtClean="0"/>
              <a:t>This allows a unified test access for the entire chip</a:t>
            </a:r>
          </a:p>
          <a:p>
            <a:r>
              <a:rPr lang="en-US" dirty="0" smtClean="0"/>
              <a:t>Test patterns can be stored digitally</a:t>
            </a:r>
            <a:endParaRPr lang="en-US" dirty="0"/>
          </a:p>
        </p:txBody>
      </p:sp>
      <p:sp>
        <p:nvSpPr>
          <p:cNvPr id="4" name="Slide Number Placeholder 3"/>
          <p:cNvSpPr>
            <a:spLocks noGrp="1"/>
          </p:cNvSpPr>
          <p:nvPr>
            <p:ph type="sldNum" sz="quarter" idx="11"/>
          </p:nvPr>
        </p:nvSpPr>
        <p:spPr/>
        <p:txBody>
          <a:bodyPr/>
          <a:lstStyle/>
          <a:p>
            <a:fld id="{173F9154-291C-425A-A36F-60764B2CA33B}" type="slidenum">
              <a:rPr lang="en-US" smtClean="0"/>
              <a:pPr/>
              <a:t>10</a:t>
            </a:fld>
            <a:endParaRPr lang="en-US" dirty="0"/>
          </a:p>
        </p:txBody>
      </p:sp>
      <p:pic>
        <p:nvPicPr>
          <p:cNvPr id="5" name="Picture 4" descr="1624378-fig-2-large.gif"/>
          <p:cNvPicPr>
            <a:picLocks noChangeAspect="1"/>
          </p:cNvPicPr>
          <p:nvPr/>
        </p:nvPicPr>
        <p:blipFill>
          <a:blip r:embed="rId2" cstate="print"/>
          <a:stretch>
            <a:fillRect/>
          </a:stretch>
        </p:blipFill>
        <p:spPr>
          <a:xfrm>
            <a:off x="1062535" y="4480233"/>
            <a:ext cx="7810500" cy="1609725"/>
          </a:xfrm>
          <a:prstGeom prst="rect">
            <a:avLst/>
          </a:prstGeom>
        </p:spPr>
      </p:pic>
      <p:sp>
        <p:nvSpPr>
          <p:cNvPr id="6" name="TextBox 5"/>
          <p:cNvSpPr txBox="1"/>
          <p:nvPr/>
        </p:nvSpPr>
        <p:spPr>
          <a:xfrm>
            <a:off x="1803210" y="6353175"/>
            <a:ext cx="6881884" cy="338554"/>
          </a:xfrm>
          <a:prstGeom prst="rect">
            <a:avLst/>
          </a:prstGeom>
          <a:noFill/>
        </p:spPr>
        <p:txBody>
          <a:bodyPr wrap="none" rtlCol="0">
            <a:spAutoFit/>
          </a:bodyPr>
          <a:lstStyle/>
          <a:p>
            <a:r>
              <a:rPr lang="en-US" sz="1600" dirty="0" smtClean="0"/>
              <a:t>[4] “Test infrastructure design for mixed-signal SOCs with wrapped analog cores”</a:t>
            </a:r>
            <a:endParaRPr lang="en-US" sz="16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1624378-fig-3-large.gif"/>
          <p:cNvPicPr>
            <a:picLocks noChangeAspect="1"/>
          </p:cNvPicPr>
          <p:nvPr/>
        </p:nvPicPr>
        <p:blipFill>
          <a:blip r:embed="rId2" cstate="print"/>
          <a:stretch>
            <a:fillRect/>
          </a:stretch>
        </p:blipFill>
        <p:spPr>
          <a:xfrm>
            <a:off x="1105469" y="3721927"/>
            <a:ext cx="7208008" cy="2637076"/>
          </a:xfrm>
          <a:prstGeom prst="rect">
            <a:avLst/>
          </a:prstGeom>
        </p:spPr>
      </p:pic>
      <p:sp>
        <p:nvSpPr>
          <p:cNvPr id="2" name="Title 1"/>
          <p:cNvSpPr>
            <a:spLocks noGrp="1"/>
          </p:cNvSpPr>
          <p:nvPr>
            <p:ph type="title"/>
          </p:nvPr>
        </p:nvSpPr>
        <p:spPr/>
        <p:txBody>
          <a:bodyPr/>
          <a:lstStyle/>
          <a:p>
            <a:r>
              <a:rPr lang="en-US" dirty="0" smtClean="0"/>
              <a:t>Analog Test Wrapper</a:t>
            </a:r>
            <a:endParaRPr lang="en-US" dirty="0"/>
          </a:p>
        </p:txBody>
      </p:sp>
      <p:sp>
        <p:nvSpPr>
          <p:cNvPr id="3" name="Content Placeholder 2"/>
          <p:cNvSpPr>
            <a:spLocks noGrp="1"/>
          </p:cNvSpPr>
          <p:nvPr>
            <p:ph idx="1"/>
          </p:nvPr>
        </p:nvSpPr>
        <p:spPr>
          <a:xfrm>
            <a:off x="1219200" y="1436427"/>
            <a:ext cx="7467600" cy="2275764"/>
          </a:xfrm>
        </p:spPr>
        <p:txBody>
          <a:bodyPr>
            <a:normAutofit lnSpcReduction="10000"/>
          </a:bodyPr>
          <a:lstStyle/>
          <a:p>
            <a:r>
              <a:rPr lang="en-US" dirty="0" smtClean="0"/>
              <a:t>Accommodates all requirements for an Analog Test Wrapper (ATW)</a:t>
            </a:r>
          </a:p>
          <a:p>
            <a:pPr lvl="1"/>
            <a:r>
              <a:rPr lang="en-US" dirty="0" smtClean="0"/>
              <a:t>Needs to include lowest cost data converters that will still provide required frequency and accuracy</a:t>
            </a:r>
          </a:p>
          <a:p>
            <a:pPr lvl="1"/>
            <a:r>
              <a:rPr lang="en-US" dirty="0" smtClean="0"/>
              <a:t>Needs to include variable clock control for both high and low bandwidth and frequency tests</a:t>
            </a:r>
          </a:p>
          <a:p>
            <a:pPr lvl="1"/>
            <a:r>
              <a:rPr lang="en-US" dirty="0" smtClean="0"/>
              <a:t>Self test mode to ensure proper working wrapper</a:t>
            </a:r>
          </a:p>
          <a:p>
            <a:pPr lvl="1"/>
            <a:endParaRPr lang="en-US" dirty="0"/>
          </a:p>
        </p:txBody>
      </p:sp>
      <p:sp>
        <p:nvSpPr>
          <p:cNvPr id="4" name="Slide Number Placeholder 3"/>
          <p:cNvSpPr>
            <a:spLocks noGrp="1"/>
          </p:cNvSpPr>
          <p:nvPr>
            <p:ph type="sldNum" sz="quarter" idx="11"/>
          </p:nvPr>
        </p:nvSpPr>
        <p:spPr/>
        <p:txBody>
          <a:bodyPr/>
          <a:lstStyle/>
          <a:p>
            <a:fld id="{173F9154-291C-425A-A36F-60764B2CA33B}" type="slidenum">
              <a:rPr lang="en-US" smtClean="0"/>
              <a:pPr/>
              <a:t>11</a:t>
            </a:fld>
            <a:endParaRPr lang="en-US" dirty="0"/>
          </a:p>
        </p:txBody>
      </p:sp>
      <p:sp>
        <p:nvSpPr>
          <p:cNvPr id="5" name="TextBox 4"/>
          <p:cNvSpPr txBox="1"/>
          <p:nvPr/>
        </p:nvSpPr>
        <p:spPr>
          <a:xfrm>
            <a:off x="1803210" y="6353175"/>
            <a:ext cx="6881884" cy="338554"/>
          </a:xfrm>
          <a:prstGeom prst="rect">
            <a:avLst/>
          </a:prstGeom>
          <a:noFill/>
        </p:spPr>
        <p:txBody>
          <a:bodyPr wrap="none" rtlCol="0">
            <a:spAutoFit/>
          </a:bodyPr>
          <a:lstStyle/>
          <a:p>
            <a:r>
              <a:rPr lang="en-US" sz="1600" dirty="0" smtClean="0"/>
              <a:t>[4] “Test infrastructure design for mixed-signal SOCs with wrapped analog cores”</a:t>
            </a:r>
            <a:endParaRPr lang="en-US" sz="16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Wrapper Modes and Data Converters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In normal operation of th</a:t>
            </a:r>
            <a:r>
              <a:rPr lang="en-US" dirty="0" smtClean="0"/>
              <a:t>e circuit, the test wrapper is transparent</a:t>
            </a:r>
          </a:p>
          <a:p>
            <a:pPr lvl="1"/>
            <a:r>
              <a:rPr lang="en-US" dirty="0" smtClean="0"/>
              <a:t>The MUX selects the signal line to bypass the wrapper</a:t>
            </a:r>
            <a:endParaRPr lang="en-US" dirty="0" smtClean="0"/>
          </a:p>
          <a:p>
            <a:r>
              <a:rPr lang="en-US" dirty="0" smtClean="0"/>
              <a:t>In test mode, multiple tests can be applied to the core serially in time</a:t>
            </a:r>
          </a:p>
          <a:p>
            <a:r>
              <a:rPr lang="en-US" dirty="0" smtClean="0"/>
              <a:t>Each test may have different frequency and TAM width requirements</a:t>
            </a:r>
          </a:p>
          <a:p>
            <a:pPr lvl="1"/>
            <a:r>
              <a:rPr lang="en-US" dirty="0" smtClean="0"/>
              <a:t>Because of this, the wrapper must be reconfigured between tests by the controller block</a:t>
            </a:r>
          </a:p>
          <a:p>
            <a:r>
              <a:rPr lang="en-US" dirty="0" smtClean="0"/>
              <a:t>Analog wrappers should be designed by the system integrator</a:t>
            </a:r>
          </a:p>
          <a:p>
            <a:pPr lvl="1"/>
            <a:r>
              <a:rPr lang="en-US" dirty="0" smtClean="0"/>
              <a:t>This is because the integrator can collect the specs from each analog designer and make a wrapper that is compatible with </a:t>
            </a:r>
            <a:r>
              <a:rPr lang="en-US" smtClean="0"/>
              <a:t>all analog cores</a:t>
            </a:r>
            <a:endParaRPr lang="en-US" dirty="0"/>
          </a:p>
        </p:txBody>
      </p:sp>
      <p:sp>
        <p:nvSpPr>
          <p:cNvPr id="4" name="Slide Number Placeholder 3"/>
          <p:cNvSpPr>
            <a:spLocks noGrp="1"/>
          </p:cNvSpPr>
          <p:nvPr>
            <p:ph type="sldNum" sz="quarter" idx="11"/>
          </p:nvPr>
        </p:nvSpPr>
        <p:spPr/>
        <p:txBody>
          <a:bodyPr/>
          <a:lstStyle/>
          <a:p>
            <a:fld id="{173F9154-291C-425A-A36F-60764B2CA33B}" type="slidenum">
              <a:rPr lang="en-US" smtClean="0"/>
              <a:pPr/>
              <a:t>12</a:t>
            </a:fld>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Tests and Requirements</a:t>
            </a:r>
            <a:endParaRPr lang="en-US" dirty="0"/>
          </a:p>
        </p:txBody>
      </p:sp>
      <p:sp>
        <p:nvSpPr>
          <p:cNvPr id="3" name="Content Placeholder 2"/>
          <p:cNvSpPr>
            <a:spLocks noGrp="1"/>
          </p:cNvSpPr>
          <p:nvPr>
            <p:ph idx="1"/>
          </p:nvPr>
        </p:nvSpPr>
        <p:spPr/>
        <p:txBody>
          <a:bodyPr/>
          <a:lstStyle/>
          <a:p>
            <a:r>
              <a:rPr lang="en-US" dirty="0" smtClean="0"/>
              <a:t>To use ADC-DAC, frequency of analog circuit must be within </a:t>
            </a:r>
            <a:r>
              <a:rPr lang="en-US" dirty="0" err="1" smtClean="0"/>
              <a:t>Nyquist</a:t>
            </a:r>
            <a:r>
              <a:rPr lang="en-US" dirty="0" smtClean="0"/>
              <a:t> of the converters</a:t>
            </a:r>
            <a:endParaRPr lang="en-US" dirty="0"/>
          </a:p>
          <a:p>
            <a:pPr lvl="1"/>
            <a:r>
              <a:rPr lang="en-US" dirty="0" smtClean="0"/>
              <a:t>RF generally cannot be tested using this technique</a:t>
            </a:r>
          </a:p>
          <a:p>
            <a:pPr lvl="1"/>
            <a:r>
              <a:rPr lang="en-US" dirty="0" smtClean="0"/>
              <a:t>If an analog test contains frequencies between </a:t>
            </a:r>
            <a:r>
              <a:rPr lang="en-US" dirty="0" err="1" smtClean="0"/>
              <a:t>f</a:t>
            </a:r>
            <a:r>
              <a:rPr lang="en-US" baseline="-25000" dirty="0" err="1" smtClean="0"/>
              <a:t>min</a:t>
            </a:r>
            <a:r>
              <a:rPr lang="en-US" dirty="0" smtClean="0"/>
              <a:t> and </a:t>
            </a:r>
            <a:r>
              <a:rPr lang="en-US" dirty="0" err="1" smtClean="0"/>
              <a:t>f</a:t>
            </a:r>
            <a:r>
              <a:rPr lang="en-US" baseline="-25000" dirty="0" err="1" smtClean="0"/>
              <a:t>max</a:t>
            </a:r>
            <a:r>
              <a:rPr lang="en-US" dirty="0" smtClean="0"/>
              <a:t>, sampling frequency must be at least 2 </a:t>
            </a:r>
            <a:r>
              <a:rPr lang="en-US" dirty="0" err="1" smtClean="0"/>
              <a:t>f</a:t>
            </a:r>
            <a:r>
              <a:rPr lang="en-US" baseline="-25000" dirty="0" err="1" smtClean="0"/>
              <a:t>max</a:t>
            </a:r>
            <a:endParaRPr lang="en-US" baseline="-25000" dirty="0" smtClean="0"/>
          </a:p>
          <a:p>
            <a:pPr lvl="1"/>
            <a:r>
              <a:rPr lang="en-US" dirty="0" smtClean="0"/>
              <a:t>Test time must also be long enough to cover two full periods of lowest frequency signal (2/</a:t>
            </a:r>
            <a:r>
              <a:rPr lang="en-US" dirty="0" err="1" smtClean="0"/>
              <a:t>f</a:t>
            </a:r>
            <a:r>
              <a:rPr lang="en-US" baseline="-25000" dirty="0" err="1" smtClean="0"/>
              <a:t>min</a:t>
            </a:r>
            <a:r>
              <a:rPr lang="en-US" dirty="0" smtClean="0"/>
              <a:t>)</a:t>
            </a:r>
          </a:p>
          <a:p>
            <a:endParaRPr lang="en-US" dirty="0" smtClean="0"/>
          </a:p>
        </p:txBody>
      </p:sp>
      <p:sp>
        <p:nvSpPr>
          <p:cNvPr id="4" name="Slide Number Placeholder 3"/>
          <p:cNvSpPr>
            <a:spLocks noGrp="1"/>
          </p:cNvSpPr>
          <p:nvPr>
            <p:ph type="sldNum" sz="quarter" idx="11"/>
          </p:nvPr>
        </p:nvSpPr>
        <p:spPr/>
        <p:txBody>
          <a:bodyPr/>
          <a:lstStyle/>
          <a:p>
            <a:fld id="{173F9154-291C-425A-A36F-60764B2CA33B}" type="slidenum">
              <a:rPr lang="en-US" smtClean="0"/>
              <a:pPr/>
              <a:t>13</a:t>
            </a:fld>
            <a:endParaRPr lang="en-US" dirty="0"/>
          </a:p>
        </p:txBody>
      </p:sp>
      <p:pic>
        <p:nvPicPr>
          <p:cNvPr id="9218" name="Picture 2" descr="Formula"/>
          <p:cNvPicPr>
            <a:picLocks noChangeAspect="1" noChangeArrowheads="1"/>
          </p:cNvPicPr>
          <p:nvPr/>
        </p:nvPicPr>
        <p:blipFill>
          <a:blip r:embed="rId2" cstate="print"/>
          <a:srcRect/>
          <a:stretch>
            <a:fillRect/>
          </a:stretch>
        </p:blipFill>
        <p:spPr bwMode="auto">
          <a:xfrm>
            <a:off x="2154497" y="4294667"/>
            <a:ext cx="5407066" cy="787696"/>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Study</a:t>
            </a:r>
            <a:endParaRPr lang="en-US" dirty="0"/>
          </a:p>
        </p:txBody>
      </p:sp>
      <p:sp>
        <p:nvSpPr>
          <p:cNvPr id="3" name="Content Placeholder 2"/>
          <p:cNvSpPr>
            <a:spLocks noGrp="1"/>
          </p:cNvSpPr>
          <p:nvPr>
            <p:ph idx="1"/>
          </p:nvPr>
        </p:nvSpPr>
        <p:spPr>
          <a:xfrm>
            <a:off x="1197935" y="1281224"/>
            <a:ext cx="7467600" cy="4419600"/>
          </a:xfrm>
        </p:spPr>
        <p:txBody>
          <a:bodyPr/>
          <a:lstStyle/>
          <a:p>
            <a:r>
              <a:rPr lang="en-US" dirty="0" smtClean="0"/>
              <a:t>Wrapped analog core with 8 bit DAC-ADC</a:t>
            </a:r>
            <a:endParaRPr lang="en-US" dirty="0"/>
          </a:p>
        </p:txBody>
      </p:sp>
      <p:sp>
        <p:nvSpPr>
          <p:cNvPr id="4" name="Slide Number Placeholder 3"/>
          <p:cNvSpPr>
            <a:spLocks noGrp="1"/>
          </p:cNvSpPr>
          <p:nvPr>
            <p:ph type="sldNum" sz="quarter" idx="11"/>
          </p:nvPr>
        </p:nvSpPr>
        <p:spPr/>
        <p:txBody>
          <a:bodyPr/>
          <a:lstStyle/>
          <a:p>
            <a:fld id="{173F9154-291C-425A-A36F-60764B2CA33B}" type="slidenum">
              <a:rPr lang="en-US" smtClean="0"/>
              <a:pPr/>
              <a:t>14</a:t>
            </a:fld>
            <a:endParaRPr lang="en-US" dirty="0"/>
          </a:p>
        </p:txBody>
      </p:sp>
      <p:pic>
        <p:nvPicPr>
          <p:cNvPr id="5" name="Picture 4" descr="1624378-fig-4-large.gif"/>
          <p:cNvPicPr>
            <a:picLocks noChangeAspect="1"/>
          </p:cNvPicPr>
          <p:nvPr/>
        </p:nvPicPr>
        <p:blipFill>
          <a:blip r:embed="rId2" cstate="print"/>
          <a:stretch>
            <a:fillRect/>
          </a:stretch>
        </p:blipFill>
        <p:spPr>
          <a:xfrm>
            <a:off x="1233378" y="1864772"/>
            <a:ext cx="3642466" cy="2802922"/>
          </a:xfrm>
          <a:prstGeom prst="rect">
            <a:avLst/>
          </a:prstGeom>
        </p:spPr>
      </p:pic>
      <p:pic>
        <p:nvPicPr>
          <p:cNvPr id="6" name="Picture 5" descr="1624378-fig-5-large.gif"/>
          <p:cNvPicPr>
            <a:picLocks noChangeAspect="1"/>
          </p:cNvPicPr>
          <p:nvPr/>
        </p:nvPicPr>
        <p:blipFill>
          <a:blip r:embed="rId3" cstate="print"/>
          <a:stretch>
            <a:fillRect/>
          </a:stretch>
        </p:blipFill>
        <p:spPr>
          <a:xfrm>
            <a:off x="1839433" y="4562710"/>
            <a:ext cx="5808476" cy="1955048"/>
          </a:xfrm>
          <a:prstGeom prst="rect">
            <a:avLst/>
          </a:prstGeom>
        </p:spPr>
      </p:pic>
      <p:sp>
        <p:nvSpPr>
          <p:cNvPr id="7" name="TextBox 6"/>
          <p:cNvSpPr txBox="1"/>
          <p:nvPr/>
        </p:nvSpPr>
        <p:spPr>
          <a:xfrm>
            <a:off x="1792578" y="6519446"/>
            <a:ext cx="6881884" cy="338554"/>
          </a:xfrm>
          <a:prstGeom prst="rect">
            <a:avLst/>
          </a:prstGeom>
          <a:noFill/>
        </p:spPr>
        <p:txBody>
          <a:bodyPr wrap="none" rtlCol="0">
            <a:spAutoFit/>
          </a:bodyPr>
          <a:lstStyle/>
          <a:p>
            <a:r>
              <a:rPr lang="en-US" sz="1600" dirty="0" smtClean="0"/>
              <a:t>[4] “Test infrastructure design for mixed-signal SOCs with wrapped analog cores”</a:t>
            </a:r>
            <a:endParaRPr lang="en-US" sz="1600" dirty="0"/>
          </a:p>
        </p:txBody>
      </p:sp>
      <p:sp>
        <p:nvSpPr>
          <p:cNvPr id="8" name="TextBox 7"/>
          <p:cNvSpPr txBox="1"/>
          <p:nvPr/>
        </p:nvSpPr>
        <p:spPr>
          <a:xfrm>
            <a:off x="5635256" y="2137144"/>
            <a:ext cx="3338623" cy="1754326"/>
          </a:xfrm>
          <a:prstGeom prst="rect">
            <a:avLst/>
          </a:prstGeom>
          <a:noFill/>
        </p:spPr>
        <p:txBody>
          <a:bodyPr wrap="square" rtlCol="0">
            <a:spAutoFit/>
          </a:bodyPr>
          <a:lstStyle/>
          <a:p>
            <a:pPr marL="342900" indent="-342900">
              <a:buFont typeface="+mj-lt"/>
              <a:buAutoNum type="alphaLcParenR"/>
            </a:pPr>
            <a:r>
              <a:rPr lang="en-US" dirty="0" smtClean="0"/>
              <a:t>Applied analog test</a:t>
            </a:r>
          </a:p>
          <a:p>
            <a:pPr marL="342900" indent="-342900">
              <a:buFont typeface="+mj-lt"/>
              <a:buAutoNum type="alphaLcParenR"/>
            </a:pPr>
            <a:endParaRPr lang="en-US" dirty="0" smtClean="0"/>
          </a:p>
          <a:p>
            <a:pPr marL="342900" indent="-342900">
              <a:buFont typeface="+mj-lt"/>
              <a:buAutoNum type="alphaLcParenR"/>
            </a:pPr>
            <a:r>
              <a:rPr lang="en-US" dirty="0" smtClean="0"/>
              <a:t>Analog response of the core</a:t>
            </a:r>
          </a:p>
          <a:p>
            <a:pPr marL="342900" indent="-342900">
              <a:buFont typeface="+mj-lt"/>
              <a:buAutoNum type="alphaLcParenR"/>
            </a:pPr>
            <a:endParaRPr lang="en-US" dirty="0" smtClean="0"/>
          </a:p>
          <a:p>
            <a:pPr marL="342900" indent="-342900">
              <a:buFont typeface="+mj-lt"/>
              <a:buAutoNum type="alphaLcParenR"/>
            </a:pPr>
            <a:r>
              <a:rPr lang="en-US" dirty="0" smtClean="0"/>
              <a:t>Response of analog wrapped core</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Analog Wrapper Optimization</a:t>
            </a:r>
            <a:endParaRPr lang="en-US" dirty="0"/>
          </a:p>
        </p:txBody>
      </p:sp>
      <p:sp>
        <p:nvSpPr>
          <p:cNvPr id="3" name="Content Placeholder 2"/>
          <p:cNvSpPr>
            <a:spLocks noGrp="1"/>
          </p:cNvSpPr>
          <p:nvPr>
            <p:ph idx="1"/>
          </p:nvPr>
        </p:nvSpPr>
        <p:spPr>
          <a:xfrm>
            <a:off x="1219200" y="1600200"/>
            <a:ext cx="7467600" cy="2461437"/>
          </a:xfrm>
        </p:spPr>
        <p:txBody>
          <a:bodyPr>
            <a:normAutofit fontScale="77500" lnSpcReduction="20000"/>
          </a:bodyPr>
          <a:lstStyle/>
          <a:p>
            <a:r>
              <a:rPr lang="en-US" dirty="0" smtClean="0"/>
              <a:t>Overall wrapper area can be reduced by using a single wrapper for multiple cores</a:t>
            </a:r>
          </a:p>
          <a:p>
            <a:r>
              <a:rPr lang="en-US" dirty="0" smtClean="0"/>
              <a:t>One downside is that now the cores must be time multiplexed during testing, so if both cores are tested at the same time, the wrapper can only support half the frequency it did before</a:t>
            </a:r>
          </a:p>
          <a:p>
            <a:r>
              <a:rPr lang="en-US" dirty="0" smtClean="0"/>
              <a:t>Less advantageous for analog cores that are not close to each other due to </a:t>
            </a:r>
            <a:r>
              <a:rPr lang="en-US" dirty="0" err="1" smtClean="0"/>
              <a:t>parasitics</a:t>
            </a:r>
            <a:endParaRPr lang="en-US" dirty="0" smtClean="0"/>
          </a:p>
          <a:p>
            <a:endParaRPr lang="en-US" dirty="0"/>
          </a:p>
        </p:txBody>
      </p:sp>
      <p:sp>
        <p:nvSpPr>
          <p:cNvPr id="4" name="Slide Number Placeholder 3"/>
          <p:cNvSpPr>
            <a:spLocks noGrp="1"/>
          </p:cNvSpPr>
          <p:nvPr>
            <p:ph type="sldNum" sz="quarter" idx="11"/>
          </p:nvPr>
        </p:nvSpPr>
        <p:spPr/>
        <p:txBody>
          <a:bodyPr/>
          <a:lstStyle/>
          <a:p>
            <a:fld id="{173F9154-291C-425A-A36F-60764B2CA33B}" type="slidenum">
              <a:rPr lang="en-US" smtClean="0"/>
              <a:pPr/>
              <a:t>15</a:t>
            </a:fld>
            <a:endParaRPr lang="en-US" dirty="0"/>
          </a:p>
        </p:txBody>
      </p:sp>
      <p:pic>
        <p:nvPicPr>
          <p:cNvPr id="6" name="Picture 5" descr="1624378-fig-6-large.gif"/>
          <p:cNvPicPr>
            <a:picLocks noChangeAspect="1"/>
          </p:cNvPicPr>
          <p:nvPr/>
        </p:nvPicPr>
        <p:blipFill>
          <a:blip r:embed="rId2" cstate="print"/>
          <a:stretch>
            <a:fillRect/>
          </a:stretch>
        </p:blipFill>
        <p:spPr>
          <a:xfrm>
            <a:off x="1330843" y="4139277"/>
            <a:ext cx="7162800" cy="2066925"/>
          </a:xfrm>
          <a:prstGeom prst="rect">
            <a:avLst/>
          </a:prstGeom>
        </p:spPr>
      </p:pic>
      <p:sp>
        <p:nvSpPr>
          <p:cNvPr id="7" name="TextBox 6"/>
          <p:cNvSpPr txBox="1"/>
          <p:nvPr/>
        </p:nvSpPr>
        <p:spPr>
          <a:xfrm>
            <a:off x="1803210" y="6353175"/>
            <a:ext cx="6881884" cy="338554"/>
          </a:xfrm>
          <a:prstGeom prst="rect">
            <a:avLst/>
          </a:prstGeom>
          <a:noFill/>
        </p:spPr>
        <p:txBody>
          <a:bodyPr wrap="none" rtlCol="0">
            <a:spAutoFit/>
          </a:bodyPr>
          <a:lstStyle/>
          <a:p>
            <a:r>
              <a:rPr lang="en-US" sz="1600" dirty="0" smtClean="0"/>
              <a:t>[4] “Test infrastructure design for mixed-signal SOCs with wrapped analog cores”</a:t>
            </a:r>
            <a:endParaRPr lang="en-US" sz="16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 Cost Optimization</a:t>
            </a:r>
            <a:endParaRPr lang="en-US" dirty="0"/>
          </a:p>
        </p:txBody>
      </p:sp>
      <p:sp>
        <p:nvSpPr>
          <p:cNvPr id="3" name="Content Placeholder 2"/>
          <p:cNvSpPr>
            <a:spLocks noGrp="1"/>
          </p:cNvSpPr>
          <p:nvPr>
            <p:ph idx="1"/>
          </p:nvPr>
        </p:nvSpPr>
        <p:spPr/>
        <p:txBody>
          <a:bodyPr/>
          <a:lstStyle/>
          <a:p>
            <a:r>
              <a:rPr lang="en-US" dirty="0" smtClean="0"/>
              <a:t>Objective is to minimize test cost in terms of time and area overhead</a:t>
            </a:r>
          </a:p>
          <a:p>
            <a:pPr lvl="1"/>
            <a:r>
              <a:rPr lang="en-US" dirty="0" smtClean="0"/>
              <a:t>ω is weighting factor</a:t>
            </a:r>
          </a:p>
          <a:p>
            <a:pPr lvl="1"/>
            <a:r>
              <a:rPr lang="en-US" dirty="0" smtClean="0"/>
              <a:t>C</a:t>
            </a:r>
            <a:r>
              <a:rPr lang="en-US" baseline="-25000" dirty="0" smtClean="0"/>
              <a:t>T</a:t>
            </a:r>
            <a:r>
              <a:rPr lang="en-US" dirty="0" smtClean="0"/>
              <a:t> is time</a:t>
            </a:r>
          </a:p>
          <a:p>
            <a:pPr lvl="1"/>
            <a:r>
              <a:rPr lang="en-US" dirty="0" smtClean="0"/>
              <a:t>C</a:t>
            </a:r>
            <a:r>
              <a:rPr lang="en-US" baseline="-25000" dirty="0" smtClean="0"/>
              <a:t>A</a:t>
            </a:r>
            <a:r>
              <a:rPr lang="en-US" dirty="0" smtClean="0"/>
              <a:t> is overhead area</a:t>
            </a:r>
          </a:p>
          <a:p>
            <a:endParaRPr lang="en-US" dirty="0" smtClean="0"/>
          </a:p>
          <a:p>
            <a:r>
              <a:rPr lang="en-US" dirty="0" smtClean="0"/>
              <a:t>Different ways to access cores verses cost</a:t>
            </a:r>
          </a:p>
          <a:p>
            <a:endParaRPr lang="en-US" dirty="0"/>
          </a:p>
        </p:txBody>
      </p:sp>
      <p:sp>
        <p:nvSpPr>
          <p:cNvPr id="4" name="Slide Number Placeholder 3"/>
          <p:cNvSpPr>
            <a:spLocks noGrp="1"/>
          </p:cNvSpPr>
          <p:nvPr>
            <p:ph type="sldNum" sz="quarter" idx="11"/>
          </p:nvPr>
        </p:nvSpPr>
        <p:spPr/>
        <p:txBody>
          <a:bodyPr/>
          <a:lstStyle/>
          <a:p>
            <a:fld id="{173F9154-291C-425A-A36F-60764B2CA33B}" type="slidenum">
              <a:rPr lang="en-US" smtClean="0"/>
              <a:pPr/>
              <a:t>16</a:t>
            </a:fld>
            <a:endParaRPr lang="en-US" dirty="0"/>
          </a:p>
        </p:txBody>
      </p:sp>
      <p:pic>
        <p:nvPicPr>
          <p:cNvPr id="7170" name="Picture 2" descr="Formula"/>
          <p:cNvPicPr>
            <a:picLocks noChangeAspect="1" noChangeArrowheads="1"/>
          </p:cNvPicPr>
          <p:nvPr/>
        </p:nvPicPr>
        <p:blipFill>
          <a:blip r:embed="rId2" cstate="print"/>
          <a:srcRect/>
          <a:stretch>
            <a:fillRect/>
          </a:stretch>
        </p:blipFill>
        <p:spPr bwMode="auto">
          <a:xfrm>
            <a:off x="3962030" y="2601396"/>
            <a:ext cx="4143805" cy="694698"/>
          </a:xfrm>
          <a:prstGeom prst="rect">
            <a:avLst/>
          </a:prstGeom>
          <a:noFill/>
        </p:spPr>
      </p:pic>
      <p:pic>
        <p:nvPicPr>
          <p:cNvPr id="7" name="Picture 6" descr="1624378-fig-8-large.gif"/>
          <p:cNvPicPr>
            <a:picLocks noChangeAspect="1"/>
          </p:cNvPicPr>
          <p:nvPr/>
        </p:nvPicPr>
        <p:blipFill>
          <a:blip r:embed="rId3" cstate="print"/>
          <a:stretch>
            <a:fillRect/>
          </a:stretch>
        </p:blipFill>
        <p:spPr>
          <a:xfrm>
            <a:off x="1858433" y="4614531"/>
            <a:ext cx="5778844" cy="1656132"/>
          </a:xfrm>
          <a:prstGeom prst="rect">
            <a:avLst/>
          </a:prstGeom>
        </p:spPr>
      </p:pic>
      <p:sp>
        <p:nvSpPr>
          <p:cNvPr id="8" name="TextBox 7"/>
          <p:cNvSpPr txBox="1"/>
          <p:nvPr/>
        </p:nvSpPr>
        <p:spPr>
          <a:xfrm>
            <a:off x="1803210" y="6353175"/>
            <a:ext cx="6881884" cy="338554"/>
          </a:xfrm>
          <a:prstGeom prst="rect">
            <a:avLst/>
          </a:prstGeom>
          <a:noFill/>
        </p:spPr>
        <p:txBody>
          <a:bodyPr wrap="none" rtlCol="0">
            <a:spAutoFit/>
          </a:bodyPr>
          <a:lstStyle/>
          <a:p>
            <a:r>
              <a:rPr lang="en-US" sz="1600" dirty="0" smtClean="0"/>
              <a:t>[4] “Test infrastructure design for mixed-signal SOCs with wrapped analog cores”</a:t>
            </a:r>
            <a:endParaRPr lang="en-US" sz="16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a:t>
            </a:r>
            <a:endParaRPr lang="en-US" dirty="0"/>
          </a:p>
        </p:txBody>
      </p:sp>
      <p:sp>
        <p:nvSpPr>
          <p:cNvPr id="3" name="Content Placeholder 2"/>
          <p:cNvSpPr>
            <a:spLocks noGrp="1"/>
          </p:cNvSpPr>
          <p:nvPr>
            <p:ph idx="1"/>
          </p:nvPr>
        </p:nvSpPr>
        <p:spPr/>
        <p:txBody>
          <a:bodyPr/>
          <a:lstStyle/>
          <a:p>
            <a:r>
              <a:rPr lang="en-US" dirty="0" smtClean="0"/>
              <a:t>Comparison of Test Time between analog and digital busses</a:t>
            </a:r>
          </a:p>
          <a:p>
            <a:r>
              <a:rPr lang="en-US" dirty="0" smtClean="0"/>
              <a:t>Normalized test cost including equipment is shown in parenthesis</a:t>
            </a:r>
            <a:endParaRPr lang="en-US" dirty="0"/>
          </a:p>
        </p:txBody>
      </p:sp>
      <p:sp>
        <p:nvSpPr>
          <p:cNvPr id="4" name="Slide Number Placeholder 3"/>
          <p:cNvSpPr>
            <a:spLocks noGrp="1"/>
          </p:cNvSpPr>
          <p:nvPr>
            <p:ph type="sldNum" sz="quarter" idx="11"/>
          </p:nvPr>
        </p:nvSpPr>
        <p:spPr/>
        <p:txBody>
          <a:bodyPr/>
          <a:lstStyle/>
          <a:p>
            <a:fld id="{173F9154-291C-425A-A36F-60764B2CA33B}" type="slidenum">
              <a:rPr lang="en-US" smtClean="0"/>
              <a:pPr/>
              <a:t>17</a:t>
            </a:fld>
            <a:endParaRPr lang="en-US" dirty="0"/>
          </a:p>
        </p:txBody>
      </p:sp>
      <p:pic>
        <p:nvPicPr>
          <p:cNvPr id="6146" name="Picture 2" descr="Table 3"/>
          <p:cNvPicPr>
            <a:picLocks noChangeAspect="1" noChangeArrowheads="1"/>
          </p:cNvPicPr>
          <p:nvPr/>
        </p:nvPicPr>
        <p:blipFill>
          <a:blip r:embed="rId2" cstate="print"/>
          <a:srcRect/>
          <a:stretch>
            <a:fillRect/>
          </a:stretch>
        </p:blipFill>
        <p:spPr bwMode="auto">
          <a:xfrm>
            <a:off x="995547" y="3591147"/>
            <a:ext cx="7810500" cy="2619375"/>
          </a:xfrm>
          <a:prstGeom prst="rect">
            <a:avLst/>
          </a:prstGeom>
          <a:noFill/>
        </p:spPr>
      </p:pic>
      <p:sp>
        <p:nvSpPr>
          <p:cNvPr id="6" name="TextBox 5"/>
          <p:cNvSpPr txBox="1"/>
          <p:nvPr/>
        </p:nvSpPr>
        <p:spPr>
          <a:xfrm>
            <a:off x="1803210" y="6353175"/>
            <a:ext cx="6881884" cy="338554"/>
          </a:xfrm>
          <a:prstGeom prst="rect">
            <a:avLst/>
          </a:prstGeom>
          <a:noFill/>
        </p:spPr>
        <p:txBody>
          <a:bodyPr wrap="none" rtlCol="0">
            <a:spAutoFit/>
          </a:bodyPr>
          <a:lstStyle/>
          <a:p>
            <a:r>
              <a:rPr lang="en-US" sz="1600" dirty="0" smtClean="0"/>
              <a:t>[4] “Test infrastructure design for mixed-signal SOCs with wrapped analog cores”</a:t>
            </a:r>
            <a:endParaRPr lang="en-US" sz="1600" dirty="0"/>
          </a:p>
        </p:txBody>
      </p:sp>
      <p:sp>
        <p:nvSpPr>
          <p:cNvPr id="7" name="Rectangle 6"/>
          <p:cNvSpPr/>
          <p:nvPr/>
        </p:nvSpPr>
        <p:spPr>
          <a:xfrm>
            <a:off x="5730949" y="4125433"/>
            <a:ext cx="765544" cy="2073348"/>
          </a:xfrm>
          <a:prstGeom prst="rect">
            <a:avLst/>
          </a:prstGeom>
          <a:solidFill>
            <a:srgbClr val="00B050">
              <a:alpha val="36863"/>
            </a:srgbClr>
          </a:solidFill>
          <a:ln w="28575">
            <a:noFill/>
            <a:prstDash val="sysDot"/>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020493" y="4128977"/>
            <a:ext cx="765544" cy="2073348"/>
          </a:xfrm>
          <a:prstGeom prst="rect">
            <a:avLst/>
          </a:prstGeom>
          <a:solidFill>
            <a:srgbClr val="00B050">
              <a:alpha val="36863"/>
            </a:srgbClr>
          </a:solidFill>
          <a:ln w="28575">
            <a:noFill/>
            <a:prstDash val="sysDot"/>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a:t>
            </a:r>
            <a:endParaRPr lang="en-US" dirty="0"/>
          </a:p>
        </p:txBody>
      </p:sp>
      <p:sp>
        <p:nvSpPr>
          <p:cNvPr id="3" name="Content Placeholder 2"/>
          <p:cNvSpPr>
            <a:spLocks noGrp="1"/>
          </p:cNvSpPr>
          <p:nvPr>
            <p:ph idx="1"/>
          </p:nvPr>
        </p:nvSpPr>
        <p:spPr/>
        <p:txBody>
          <a:bodyPr/>
          <a:lstStyle/>
          <a:p>
            <a:r>
              <a:rPr lang="en-US" dirty="0" smtClean="0"/>
              <a:t>Test time results using the proposed approach</a:t>
            </a:r>
            <a:endParaRPr lang="en-US" dirty="0"/>
          </a:p>
        </p:txBody>
      </p:sp>
      <p:sp>
        <p:nvSpPr>
          <p:cNvPr id="4" name="Slide Number Placeholder 3"/>
          <p:cNvSpPr>
            <a:spLocks noGrp="1"/>
          </p:cNvSpPr>
          <p:nvPr>
            <p:ph type="sldNum" sz="quarter" idx="11"/>
          </p:nvPr>
        </p:nvSpPr>
        <p:spPr/>
        <p:txBody>
          <a:bodyPr/>
          <a:lstStyle/>
          <a:p>
            <a:fld id="{173F9154-291C-425A-A36F-60764B2CA33B}" type="slidenum">
              <a:rPr lang="en-US" smtClean="0"/>
              <a:pPr/>
              <a:t>18</a:t>
            </a:fld>
            <a:endParaRPr lang="en-US" dirty="0"/>
          </a:p>
        </p:txBody>
      </p:sp>
      <p:pic>
        <p:nvPicPr>
          <p:cNvPr id="36866" name="Picture 2" descr="Table 4"/>
          <p:cNvPicPr>
            <a:picLocks noChangeAspect="1" noChangeArrowheads="1"/>
          </p:cNvPicPr>
          <p:nvPr/>
        </p:nvPicPr>
        <p:blipFill>
          <a:blip r:embed="rId2" cstate="print"/>
          <a:srcRect/>
          <a:stretch>
            <a:fillRect/>
          </a:stretch>
        </p:blipFill>
        <p:spPr bwMode="auto">
          <a:xfrm>
            <a:off x="2670186" y="2200940"/>
            <a:ext cx="4168837" cy="3955312"/>
          </a:xfrm>
          <a:prstGeom prst="rect">
            <a:avLst/>
          </a:prstGeom>
          <a:noFill/>
        </p:spPr>
      </p:pic>
      <p:sp>
        <p:nvSpPr>
          <p:cNvPr id="6" name="TextBox 5"/>
          <p:cNvSpPr txBox="1"/>
          <p:nvPr/>
        </p:nvSpPr>
        <p:spPr>
          <a:xfrm>
            <a:off x="1803210" y="6353175"/>
            <a:ext cx="6881884" cy="338554"/>
          </a:xfrm>
          <a:prstGeom prst="rect">
            <a:avLst/>
          </a:prstGeom>
          <a:noFill/>
        </p:spPr>
        <p:txBody>
          <a:bodyPr wrap="none" rtlCol="0">
            <a:spAutoFit/>
          </a:bodyPr>
          <a:lstStyle/>
          <a:p>
            <a:r>
              <a:rPr lang="en-US" sz="1600" dirty="0" smtClean="0"/>
              <a:t>[4] “Test infrastructure design for mixed-signal SOCs with wrapped analog cores”</a:t>
            </a:r>
            <a:endParaRPr lang="en-US" sz="1600" dirty="0"/>
          </a:p>
        </p:txBody>
      </p:sp>
      <p:sp>
        <p:nvSpPr>
          <p:cNvPr id="7" name="Rectangle 6"/>
          <p:cNvSpPr/>
          <p:nvPr/>
        </p:nvSpPr>
        <p:spPr>
          <a:xfrm>
            <a:off x="4561367" y="2551814"/>
            <a:ext cx="946297" cy="967562"/>
          </a:xfrm>
          <a:prstGeom prst="rect">
            <a:avLst/>
          </a:prstGeom>
          <a:solidFill>
            <a:srgbClr val="00B050">
              <a:alpha val="36863"/>
            </a:srgbClr>
          </a:solidFill>
          <a:ln w="28575">
            <a:noFill/>
            <a:prstDash val="sysDot"/>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4554279" y="3756838"/>
            <a:ext cx="946297" cy="967562"/>
          </a:xfrm>
          <a:prstGeom prst="rect">
            <a:avLst/>
          </a:prstGeom>
          <a:solidFill>
            <a:srgbClr val="00B050">
              <a:alpha val="36863"/>
            </a:srgbClr>
          </a:solidFill>
          <a:ln w="28575">
            <a:noFill/>
            <a:prstDash val="sysDot"/>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4564910" y="4947684"/>
            <a:ext cx="946297" cy="967562"/>
          </a:xfrm>
          <a:prstGeom prst="rect">
            <a:avLst/>
          </a:prstGeom>
          <a:solidFill>
            <a:srgbClr val="00B050">
              <a:alpha val="36863"/>
            </a:srgbClr>
          </a:solidFill>
          <a:ln w="28575">
            <a:noFill/>
            <a:prstDash val="sysDot"/>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a:t>
            </a:r>
            <a:endParaRPr lang="en-US" dirty="0"/>
          </a:p>
        </p:txBody>
      </p:sp>
      <p:sp>
        <p:nvSpPr>
          <p:cNvPr id="3" name="Content Placeholder 2"/>
          <p:cNvSpPr>
            <a:spLocks noGrp="1"/>
          </p:cNvSpPr>
          <p:nvPr>
            <p:ph idx="1"/>
          </p:nvPr>
        </p:nvSpPr>
        <p:spPr>
          <a:xfrm>
            <a:off x="1219200" y="1600200"/>
            <a:ext cx="3682409" cy="4419600"/>
          </a:xfrm>
        </p:spPr>
        <p:txBody>
          <a:bodyPr/>
          <a:lstStyle/>
          <a:p>
            <a:r>
              <a:rPr lang="en-US" dirty="0" smtClean="0"/>
              <a:t>Test time for different combinations of wrapper sharing</a:t>
            </a:r>
          </a:p>
          <a:p>
            <a:r>
              <a:rPr lang="en-US" dirty="0" smtClean="0"/>
              <a:t>Shows normalized time to test</a:t>
            </a:r>
            <a:endParaRPr lang="en-US" dirty="0"/>
          </a:p>
        </p:txBody>
      </p:sp>
      <p:sp>
        <p:nvSpPr>
          <p:cNvPr id="4" name="Slide Number Placeholder 3"/>
          <p:cNvSpPr>
            <a:spLocks noGrp="1"/>
          </p:cNvSpPr>
          <p:nvPr>
            <p:ph type="sldNum" sz="quarter" idx="11"/>
          </p:nvPr>
        </p:nvSpPr>
        <p:spPr/>
        <p:txBody>
          <a:bodyPr/>
          <a:lstStyle/>
          <a:p>
            <a:fld id="{173F9154-291C-425A-A36F-60764B2CA33B}" type="slidenum">
              <a:rPr lang="en-US" smtClean="0"/>
              <a:pPr/>
              <a:t>19</a:t>
            </a:fld>
            <a:endParaRPr lang="en-US" dirty="0"/>
          </a:p>
        </p:txBody>
      </p:sp>
      <p:pic>
        <p:nvPicPr>
          <p:cNvPr id="37890" name="Picture 2" descr="Table 5"/>
          <p:cNvPicPr>
            <a:picLocks noChangeAspect="1" noChangeArrowheads="1"/>
          </p:cNvPicPr>
          <p:nvPr/>
        </p:nvPicPr>
        <p:blipFill>
          <a:blip r:embed="rId2" cstate="print"/>
          <a:srcRect/>
          <a:stretch>
            <a:fillRect/>
          </a:stretch>
        </p:blipFill>
        <p:spPr bwMode="auto">
          <a:xfrm>
            <a:off x="4944141" y="1064560"/>
            <a:ext cx="4199860" cy="5347648"/>
          </a:xfrm>
          <a:prstGeom prst="rect">
            <a:avLst/>
          </a:prstGeom>
          <a:noFill/>
        </p:spPr>
      </p:pic>
      <p:sp>
        <p:nvSpPr>
          <p:cNvPr id="6" name="Rectangle 5"/>
          <p:cNvSpPr/>
          <p:nvPr/>
        </p:nvSpPr>
        <p:spPr>
          <a:xfrm>
            <a:off x="8399721" y="1470838"/>
            <a:ext cx="744279" cy="4738576"/>
          </a:xfrm>
          <a:prstGeom prst="rect">
            <a:avLst/>
          </a:prstGeom>
          <a:solidFill>
            <a:srgbClr val="00B050">
              <a:alpha val="36863"/>
            </a:srgbClr>
          </a:solidFill>
          <a:ln w="28575">
            <a:noFill/>
            <a:prstDash val="sysDot"/>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1803210" y="6353175"/>
            <a:ext cx="6881884" cy="338554"/>
          </a:xfrm>
          <a:prstGeom prst="rect">
            <a:avLst/>
          </a:prstGeom>
          <a:noFill/>
        </p:spPr>
        <p:txBody>
          <a:bodyPr wrap="none" rtlCol="0">
            <a:spAutoFit/>
          </a:bodyPr>
          <a:lstStyle/>
          <a:p>
            <a:r>
              <a:rPr lang="en-US" sz="1600" dirty="0" smtClean="0"/>
              <a:t>[4] “Test infrastructure design for mixed-signal SOCs with wrapped analog cores”</a:t>
            </a:r>
            <a:endParaRPr lang="en-US" sz="16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4155133" y="318244"/>
            <a:ext cx="1228165" cy="457200"/>
          </a:xfrm>
          <a:prstGeom prst="roundRect">
            <a:avLst/>
          </a:prstGeom>
          <a:noFill/>
          <a:ln w="38100">
            <a:solidFill>
              <a:srgbClr val="0F02B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rgbClr val="0F02B6"/>
                </a:solidFill>
              </a:rPr>
              <a:t>Requirements</a:t>
            </a:r>
            <a:endParaRPr lang="en-US" sz="1200" dirty="0">
              <a:solidFill>
                <a:srgbClr val="0F02B6"/>
              </a:solidFill>
            </a:endParaRPr>
          </a:p>
        </p:txBody>
      </p:sp>
      <p:sp>
        <p:nvSpPr>
          <p:cNvPr id="6" name="Rounded Rectangle 5"/>
          <p:cNvSpPr/>
          <p:nvPr/>
        </p:nvSpPr>
        <p:spPr>
          <a:xfrm>
            <a:off x="4155133" y="945774"/>
            <a:ext cx="1228165" cy="457200"/>
          </a:xfrm>
          <a:prstGeom prst="roundRect">
            <a:avLst/>
          </a:prstGeom>
          <a:noFill/>
          <a:ln w="38100">
            <a:solidFill>
              <a:srgbClr val="0F02B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rgbClr val="0F02B6"/>
                </a:solidFill>
              </a:rPr>
              <a:t>Specification</a:t>
            </a:r>
            <a:endParaRPr lang="en-US" sz="1200" dirty="0">
              <a:solidFill>
                <a:srgbClr val="0F02B6"/>
              </a:solidFill>
            </a:endParaRPr>
          </a:p>
        </p:txBody>
      </p:sp>
      <p:sp>
        <p:nvSpPr>
          <p:cNvPr id="7" name="Rounded Rectangle 6"/>
          <p:cNvSpPr/>
          <p:nvPr/>
        </p:nvSpPr>
        <p:spPr>
          <a:xfrm>
            <a:off x="4155133" y="1573304"/>
            <a:ext cx="1228165" cy="457200"/>
          </a:xfrm>
          <a:prstGeom prst="roundRect">
            <a:avLst/>
          </a:prstGeom>
          <a:noFill/>
          <a:ln w="38100">
            <a:solidFill>
              <a:srgbClr val="E21C1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rgbClr val="0F02B6"/>
                </a:solidFill>
              </a:rPr>
              <a:t>Architecture</a:t>
            </a:r>
            <a:endParaRPr lang="en-US" sz="1200" dirty="0">
              <a:solidFill>
                <a:srgbClr val="0F02B6"/>
              </a:solidFill>
            </a:endParaRPr>
          </a:p>
        </p:txBody>
      </p:sp>
      <p:sp>
        <p:nvSpPr>
          <p:cNvPr id="8" name="Rounded Rectangle 7"/>
          <p:cNvSpPr/>
          <p:nvPr/>
        </p:nvSpPr>
        <p:spPr>
          <a:xfrm>
            <a:off x="4155133" y="2200834"/>
            <a:ext cx="1228165" cy="457200"/>
          </a:xfrm>
          <a:prstGeom prst="roundRect">
            <a:avLst/>
          </a:prstGeom>
          <a:noFill/>
          <a:ln w="38100">
            <a:solidFill>
              <a:srgbClr val="E21C1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rgbClr val="0F02B6"/>
                </a:solidFill>
              </a:rPr>
              <a:t>Logic / Circuits</a:t>
            </a:r>
            <a:endParaRPr lang="en-US" sz="1200" dirty="0">
              <a:solidFill>
                <a:srgbClr val="0F02B6"/>
              </a:solidFill>
            </a:endParaRPr>
          </a:p>
        </p:txBody>
      </p:sp>
      <p:sp>
        <p:nvSpPr>
          <p:cNvPr id="9" name="Rounded Rectangle 8"/>
          <p:cNvSpPr/>
          <p:nvPr/>
        </p:nvSpPr>
        <p:spPr>
          <a:xfrm>
            <a:off x="4155133" y="2828364"/>
            <a:ext cx="1228165" cy="457200"/>
          </a:xfrm>
          <a:prstGeom prst="roundRect">
            <a:avLst/>
          </a:prstGeom>
          <a:noFill/>
          <a:ln w="38100">
            <a:solidFill>
              <a:srgbClr val="0F02B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rgbClr val="0F02B6"/>
                </a:solidFill>
              </a:rPr>
              <a:t>Physical Design</a:t>
            </a:r>
            <a:endParaRPr lang="en-US" sz="1200" dirty="0">
              <a:solidFill>
                <a:srgbClr val="0F02B6"/>
              </a:solidFill>
            </a:endParaRPr>
          </a:p>
        </p:txBody>
      </p:sp>
      <p:sp>
        <p:nvSpPr>
          <p:cNvPr id="10" name="Rounded Rectangle 9"/>
          <p:cNvSpPr/>
          <p:nvPr/>
        </p:nvSpPr>
        <p:spPr>
          <a:xfrm>
            <a:off x="4155133" y="3455894"/>
            <a:ext cx="1228165" cy="457200"/>
          </a:xfrm>
          <a:prstGeom prst="roundRect">
            <a:avLst/>
          </a:prstGeom>
          <a:noFill/>
          <a:ln w="38100">
            <a:solidFill>
              <a:srgbClr val="0F02B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rgbClr val="0F02B6"/>
                </a:solidFill>
              </a:rPr>
              <a:t>Fabrication</a:t>
            </a:r>
            <a:endParaRPr lang="en-US" sz="1200" dirty="0">
              <a:solidFill>
                <a:srgbClr val="0F02B6"/>
              </a:solidFill>
            </a:endParaRPr>
          </a:p>
        </p:txBody>
      </p:sp>
      <p:sp>
        <p:nvSpPr>
          <p:cNvPr id="11" name="Rounded Rectangle 10"/>
          <p:cNvSpPr/>
          <p:nvPr/>
        </p:nvSpPr>
        <p:spPr>
          <a:xfrm>
            <a:off x="4155133" y="4083424"/>
            <a:ext cx="1228165" cy="457200"/>
          </a:xfrm>
          <a:prstGeom prst="roundRect">
            <a:avLst/>
          </a:prstGeom>
          <a:noFill/>
          <a:ln w="38100">
            <a:solidFill>
              <a:srgbClr val="E21C1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rgbClr val="0F02B6"/>
                </a:solidFill>
              </a:rPr>
              <a:t>Manufacturing Test</a:t>
            </a:r>
            <a:endParaRPr lang="en-US" sz="1200" dirty="0">
              <a:solidFill>
                <a:srgbClr val="0F02B6"/>
              </a:solidFill>
            </a:endParaRPr>
          </a:p>
        </p:txBody>
      </p:sp>
      <p:sp>
        <p:nvSpPr>
          <p:cNvPr id="12" name="Rounded Rectangle 11"/>
          <p:cNvSpPr/>
          <p:nvPr/>
        </p:nvSpPr>
        <p:spPr>
          <a:xfrm>
            <a:off x="4155133" y="4710954"/>
            <a:ext cx="1228165" cy="457200"/>
          </a:xfrm>
          <a:prstGeom prst="roundRect">
            <a:avLst/>
          </a:prstGeom>
          <a:noFill/>
          <a:ln w="38100">
            <a:solidFill>
              <a:srgbClr val="0F02B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rgbClr val="0F02B6"/>
                </a:solidFill>
              </a:rPr>
              <a:t>Packaging Test</a:t>
            </a:r>
            <a:endParaRPr lang="en-US" sz="1200" dirty="0">
              <a:solidFill>
                <a:srgbClr val="0F02B6"/>
              </a:solidFill>
            </a:endParaRPr>
          </a:p>
        </p:txBody>
      </p:sp>
      <p:sp>
        <p:nvSpPr>
          <p:cNvPr id="13" name="Rounded Rectangle 12"/>
          <p:cNvSpPr/>
          <p:nvPr/>
        </p:nvSpPr>
        <p:spPr>
          <a:xfrm>
            <a:off x="4155133" y="5338484"/>
            <a:ext cx="1228165" cy="457200"/>
          </a:xfrm>
          <a:prstGeom prst="roundRect">
            <a:avLst/>
          </a:prstGeom>
          <a:noFill/>
          <a:ln w="38100">
            <a:solidFill>
              <a:srgbClr val="0F02B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rgbClr val="0F02B6"/>
                </a:solidFill>
              </a:rPr>
              <a:t>PCB Test</a:t>
            </a:r>
            <a:endParaRPr lang="en-US" sz="1200" dirty="0">
              <a:solidFill>
                <a:srgbClr val="0F02B6"/>
              </a:solidFill>
            </a:endParaRPr>
          </a:p>
        </p:txBody>
      </p:sp>
      <p:sp>
        <p:nvSpPr>
          <p:cNvPr id="15" name="Rounded Rectangle 14"/>
          <p:cNvSpPr/>
          <p:nvPr/>
        </p:nvSpPr>
        <p:spPr>
          <a:xfrm>
            <a:off x="4155133" y="5966011"/>
            <a:ext cx="1228165" cy="457200"/>
          </a:xfrm>
          <a:prstGeom prst="roundRect">
            <a:avLst/>
          </a:prstGeom>
          <a:noFill/>
          <a:ln w="38100">
            <a:solidFill>
              <a:srgbClr val="0F02B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rgbClr val="0F02B6"/>
                </a:solidFill>
              </a:rPr>
              <a:t>System Test</a:t>
            </a:r>
            <a:endParaRPr lang="en-US" sz="1200" dirty="0">
              <a:solidFill>
                <a:srgbClr val="0F02B6"/>
              </a:solidFill>
            </a:endParaRPr>
          </a:p>
        </p:txBody>
      </p:sp>
      <p:sp>
        <p:nvSpPr>
          <p:cNvPr id="16" name="Rounded Rectangle 15"/>
          <p:cNvSpPr/>
          <p:nvPr/>
        </p:nvSpPr>
        <p:spPr>
          <a:xfrm>
            <a:off x="5777745" y="1573303"/>
            <a:ext cx="1228165" cy="457200"/>
          </a:xfrm>
          <a:prstGeom prst="roundRect">
            <a:avLst/>
          </a:prstGeom>
          <a:noFill/>
          <a:ln w="38100">
            <a:solidFill>
              <a:srgbClr val="0F02B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rgbClr val="0F02B6"/>
                </a:solidFill>
              </a:rPr>
              <a:t>PCB Architecture</a:t>
            </a:r>
            <a:endParaRPr lang="en-US" sz="1200" dirty="0">
              <a:solidFill>
                <a:srgbClr val="0F02B6"/>
              </a:solidFill>
            </a:endParaRPr>
          </a:p>
        </p:txBody>
      </p:sp>
      <p:sp>
        <p:nvSpPr>
          <p:cNvPr id="17" name="Rounded Rectangle 16"/>
          <p:cNvSpPr/>
          <p:nvPr/>
        </p:nvSpPr>
        <p:spPr>
          <a:xfrm>
            <a:off x="5777745" y="2200833"/>
            <a:ext cx="1228165" cy="457200"/>
          </a:xfrm>
          <a:prstGeom prst="roundRect">
            <a:avLst/>
          </a:prstGeom>
          <a:noFill/>
          <a:ln w="38100">
            <a:solidFill>
              <a:srgbClr val="0F02B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rgbClr val="0F02B6"/>
                </a:solidFill>
              </a:rPr>
              <a:t>PCB Circuits</a:t>
            </a:r>
            <a:endParaRPr lang="en-US" sz="1200" dirty="0">
              <a:solidFill>
                <a:srgbClr val="0F02B6"/>
              </a:solidFill>
            </a:endParaRPr>
          </a:p>
        </p:txBody>
      </p:sp>
      <p:sp>
        <p:nvSpPr>
          <p:cNvPr id="18" name="Rounded Rectangle 17"/>
          <p:cNvSpPr/>
          <p:nvPr/>
        </p:nvSpPr>
        <p:spPr>
          <a:xfrm>
            <a:off x="5777745" y="2828363"/>
            <a:ext cx="1228165" cy="457200"/>
          </a:xfrm>
          <a:prstGeom prst="roundRect">
            <a:avLst/>
          </a:prstGeom>
          <a:noFill/>
          <a:ln w="38100">
            <a:solidFill>
              <a:srgbClr val="0F02B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rgbClr val="0F02B6"/>
                </a:solidFill>
              </a:rPr>
              <a:t>PCB Physical Design</a:t>
            </a:r>
            <a:endParaRPr lang="en-US" sz="1200" dirty="0">
              <a:solidFill>
                <a:srgbClr val="0F02B6"/>
              </a:solidFill>
            </a:endParaRPr>
          </a:p>
        </p:txBody>
      </p:sp>
      <p:sp>
        <p:nvSpPr>
          <p:cNvPr id="19" name="Rounded Rectangle 18"/>
          <p:cNvSpPr/>
          <p:nvPr/>
        </p:nvSpPr>
        <p:spPr>
          <a:xfrm>
            <a:off x="5777745" y="3455894"/>
            <a:ext cx="1228165" cy="457200"/>
          </a:xfrm>
          <a:prstGeom prst="roundRect">
            <a:avLst/>
          </a:prstGeom>
          <a:noFill/>
          <a:ln w="38100">
            <a:solidFill>
              <a:srgbClr val="0F02B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rgbClr val="0F02B6"/>
                </a:solidFill>
              </a:rPr>
              <a:t>PCB Fabrication</a:t>
            </a:r>
            <a:endParaRPr lang="en-US" sz="1200" dirty="0">
              <a:solidFill>
                <a:srgbClr val="0F02B6"/>
              </a:solidFill>
            </a:endParaRPr>
          </a:p>
        </p:txBody>
      </p:sp>
      <p:sp>
        <p:nvSpPr>
          <p:cNvPr id="23" name="Freeform 22"/>
          <p:cNvSpPr/>
          <p:nvPr/>
        </p:nvSpPr>
        <p:spPr>
          <a:xfrm>
            <a:off x="4751290" y="766481"/>
            <a:ext cx="0" cy="170330"/>
          </a:xfrm>
          <a:custGeom>
            <a:avLst/>
            <a:gdLst>
              <a:gd name="connsiteX0" fmla="*/ 0 w 0"/>
              <a:gd name="connsiteY0" fmla="*/ 0 h 170330"/>
              <a:gd name="connsiteX1" fmla="*/ 0 w 0"/>
              <a:gd name="connsiteY1" fmla="*/ 170330 h 170330"/>
            </a:gdLst>
            <a:ahLst/>
            <a:cxnLst>
              <a:cxn ang="0">
                <a:pos x="connsiteX0" y="connsiteY0"/>
              </a:cxn>
              <a:cxn ang="0">
                <a:pos x="connsiteX1" y="connsiteY1"/>
              </a:cxn>
            </a:cxnLst>
            <a:rect l="l" t="t" r="r" b="b"/>
            <a:pathLst>
              <a:path h="170330">
                <a:moveTo>
                  <a:pt x="0" y="0"/>
                </a:moveTo>
                <a:lnTo>
                  <a:pt x="0" y="170330"/>
                </a:lnTo>
              </a:path>
            </a:pathLst>
          </a:custGeom>
          <a:noFill/>
          <a:ln w="28575">
            <a:solidFill>
              <a:srgbClr val="0F02B6"/>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Freeform 23"/>
          <p:cNvSpPr/>
          <p:nvPr/>
        </p:nvSpPr>
        <p:spPr>
          <a:xfrm>
            <a:off x="4751290" y="1402974"/>
            <a:ext cx="0" cy="170330"/>
          </a:xfrm>
          <a:custGeom>
            <a:avLst/>
            <a:gdLst>
              <a:gd name="connsiteX0" fmla="*/ 0 w 0"/>
              <a:gd name="connsiteY0" fmla="*/ 0 h 170330"/>
              <a:gd name="connsiteX1" fmla="*/ 0 w 0"/>
              <a:gd name="connsiteY1" fmla="*/ 170330 h 170330"/>
            </a:gdLst>
            <a:ahLst/>
            <a:cxnLst>
              <a:cxn ang="0">
                <a:pos x="connsiteX0" y="connsiteY0"/>
              </a:cxn>
              <a:cxn ang="0">
                <a:pos x="connsiteX1" y="connsiteY1"/>
              </a:cxn>
            </a:cxnLst>
            <a:rect l="l" t="t" r="r" b="b"/>
            <a:pathLst>
              <a:path h="170330">
                <a:moveTo>
                  <a:pt x="0" y="0"/>
                </a:moveTo>
                <a:lnTo>
                  <a:pt x="0" y="170330"/>
                </a:lnTo>
              </a:path>
            </a:pathLst>
          </a:custGeom>
          <a:noFill/>
          <a:ln w="28575">
            <a:solidFill>
              <a:srgbClr val="0F02B6"/>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24"/>
          <p:cNvSpPr/>
          <p:nvPr/>
        </p:nvSpPr>
        <p:spPr>
          <a:xfrm>
            <a:off x="4751290" y="2030504"/>
            <a:ext cx="0" cy="170330"/>
          </a:xfrm>
          <a:custGeom>
            <a:avLst/>
            <a:gdLst>
              <a:gd name="connsiteX0" fmla="*/ 0 w 0"/>
              <a:gd name="connsiteY0" fmla="*/ 0 h 170330"/>
              <a:gd name="connsiteX1" fmla="*/ 0 w 0"/>
              <a:gd name="connsiteY1" fmla="*/ 170330 h 170330"/>
            </a:gdLst>
            <a:ahLst/>
            <a:cxnLst>
              <a:cxn ang="0">
                <a:pos x="connsiteX0" y="connsiteY0"/>
              </a:cxn>
              <a:cxn ang="0">
                <a:pos x="connsiteX1" y="connsiteY1"/>
              </a:cxn>
            </a:cxnLst>
            <a:rect l="l" t="t" r="r" b="b"/>
            <a:pathLst>
              <a:path h="170330">
                <a:moveTo>
                  <a:pt x="0" y="0"/>
                </a:moveTo>
                <a:lnTo>
                  <a:pt x="0" y="170330"/>
                </a:lnTo>
              </a:path>
            </a:pathLst>
          </a:custGeom>
          <a:noFill/>
          <a:ln w="28575">
            <a:solidFill>
              <a:srgbClr val="0F02B6"/>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25"/>
          <p:cNvSpPr/>
          <p:nvPr/>
        </p:nvSpPr>
        <p:spPr>
          <a:xfrm>
            <a:off x="4751290" y="2666997"/>
            <a:ext cx="0" cy="170330"/>
          </a:xfrm>
          <a:custGeom>
            <a:avLst/>
            <a:gdLst>
              <a:gd name="connsiteX0" fmla="*/ 0 w 0"/>
              <a:gd name="connsiteY0" fmla="*/ 0 h 170330"/>
              <a:gd name="connsiteX1" fmla="*/ 0 w 0"/>
              <a:gd name="connsiteY1" fmla="*/ 170330 h 170330"/>
            </a:gdLst>
            <a:ahLst/>
            <a:cxnLst>
              <a:cxn ang="0">
                <a:pos x="connsiteX0" y="connsiteY0"/>
              </a:cxn>
              <a:cxn ang="0">
                <a:pos x="connsiteX1" y="connsiteY1"/>
              </a:cxn>
            </a:cxnLst>
            <a:rect l="l" t="t" r="r" b="b"/>
            <a:pathLst>
              <a:path h="170330">
                <a:moveTo>
                  <a:pt x="0" y="0"/>
                </a:moveTo>
                <a:lnTo>
                  <a:pt x="0" y="170330"/>
                </a:lnTo>
              </a:path>
            </a:pathLst>
          </a:custGeom>
          <a:noFill/>
          <a:ln w="28575">
            <a:solidFill>
              <a:srgbClr val="0F02B6"/>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26"/>
          <p:cNvSpPr/>
          <p:nvPr/>
        </p:nvSpPr>
        <p:spPr>
          <a:xfrm>
            <a:off x="4769215" y="3285563"/>
            <a:ext cx="0" cy="170330"/>
          </a:xfrm>
          <a:custGeom>
            <a:avLst/>
            <a:gdLst>
              <a:gd name="connsiteX0" fmla="*/ 0 w 0"/>
              <a:gd name="connsiteY0" fmla="*/ 0 h 170330"/>
              <a:gd name="connsiteX1" fmla="*/ 0 w 0"/>
              <a:gd name="connsiteY1" fmla="*/ 170330 h 170330"/>
            </a:gdLst>
            <a:ahLst/>
            <a:cxnLst>
              <a:cxn ang="0">
                <a:pos x="connsiteX0" y="connsiteY0"/>
              </a:cxn>
              <a:cxn ang="0">
                <a:pos x="connsiteX1" y="connsiteY1"/>
              </a:cxn>
            </a:cxnLst>
            <a:rect l="l" t="t" r="r" b="b"/>
            <a:pathLst>
              <a:path h="170330">
                <a:moveTo>
                  <a:pt x="0" y="0"/>
                </a:moveTo>
                <a:lnTo>
                  <a:pt x="0" y="170330"/>
                </a:lnTo>
              </a:path>
            </a:pathLst>
          </a:custGeom>
          <a:noFill/>
          <a:ln w="28575">
            <a:solidFill>
              <a:srgbClr val="0F02B6"/>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reeform 27"/>
          <p:cNvSpPr/>
          <p:nvPr/>
        </p:nvSpPr>
        <p:spPr>
          <a:xfrm>
            <a:off x="4769215" y="3922056"/>
            <a:ext cx="0" cy="170330"/>
          </a:xfrm>
          <a:custGeom>
            <a:avLst/>
            <a:gdLst>
              <a:gd name="connsiteX0" fmla="*/ 0 w 0"/>
              <a:gd name="connsiteY0" fmla="*/ 0 h 170330"/>
              <a:gd name="connsiteX1" fmla="*/ 0 w 0"/>
              <a:gd name="connsiteY1" fmla="*/ 170330 h 170330"/>
            </a:gdLst>
            <a:ahLst/>
            <a:cxnLst>
              <a:cxn ang="0">
                <a:pos x="connsiteX0" y="connsiteY0"/>
              </a:cxn>
              <a:cxn ang="0">
                <a:pos x="connsiteX1" y="connsiteY1"/>
              </a:cxn>
            </a:cxnLst>
            <a:rect l="l" t="t" r="r" b="b"/>
            <a:pathLst>
              <a:path h="170330">
                <a:moveTo>
                  <a:pt x="0" y="0"/>
                </a:moveTo>
                <a:lnTo>
                  <a:pt x="0" y="170330"/>
                </a:lnTo>
              </a:path>
            </a:pathLst>
          </a:custGeom>
          <a:noFill/>
          <a:ln w="28575">
            <a:solidFill>
              <a:srgbClr val="0F02B6"/>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reeform 28"/>
          <p:cNvSpPr/>
          <p:nvPr/>
        </p:nvSpPr>
        <p:spPr>
          <a:xfrm>
            <a:off x="4769215" y="4540624"/>
            <a:ext cx="0" cy="170330"/>
          </a:xfrm>
          <a:custGeom>
            <a:avLst/>
            <a:gdLst>
              <a:gd name="connsiteX0" fmla="*/ 0 w 0"/>
              <a:gd name="connsiteY0" fmla="*/ 0 h 170330"/>
              <a:gd name="connsiteX1" fmla="*/ 0 w 0"/>
              <a:gd name="connsiteY1" fmla="*/ 170330 h 170330"/>
            </a:gdLst>
            <a:ahLst/>
            <a:cxnLst>
              <a:cxn ang="0">
                <a:pos x="connsiteX0" y="connsiteY0"/>
              </a:cxn>
              <a:cxn ang="0">
                <a:pos x="connsiteX1" y="connsiteY1"/>
              </a:cxn>
            </a:cxnLst>
            <a:rect l="l" t="t" r="r" b="b"/>
            <a:pathLst>
              <a:path h="170330">
                <a:moveTo>
                  <a:pt x="0" y="0"/>
                </a:moveTo>
                <a:lnTo>
                  <a:pt x="0" y="170330"/>
                </a:lnTo>
              </a:path>
            </a:pathLst>
          </a:custGeom>
          <a:noFill/>
          <a:ln w="28575">
            <a:solidFill>
              <a:srgbClr val="0F02B6"/>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29"/>
          <p:cNvSpPr/>
          <p:nvPr/>
        </p:nvSpPr>
        <p:spPr>
          <a:xfrm>
            <a:off x="4769215" y="5177117"/>
            <a:ext cx="0" cy="170330"/>
          </a:xfrm>
          <a:custGeom>
            <a:avLst/>
            <a:gdLst>
              <a:gd name="connsiteX0" fmla="*/ 0 w 0"/>
              <a:gd name="connsiteY0" fmla="*/ 0 h 170330"/>
              <a:gd name="connsiteX1" fmla="*/ 0 w 0"/>
              <a:gd name="connsiteY1" fmla="*/ 170330 h 170330"/>
            </a:gdLst>
            <a:ahLst/>
            <a:cxnLst>
              <a:cxn ang="0">
                <a:pos x="connsiteX0" y="connsiteY0"/>
              </a:cxn>
              <a:cxn ang="0">
                <a:pos x="connsiteX1" y="connsiteY1"/>
              </a:cxn>
            </a:cxnLst>
            <a:rect l="l" t="t" r="r" b="b"/>
            <a:pathLst>
              <a:path h="170330">
                <a:moveTo>
                  <a:pt x="0" y="0"/>
                </a:moveTo>
                <a:lnTo>
                  <a:pt x="0" y="170330"/>
                </a:lnTo>
              </a:path>
            </a:pathLst>
          </a:custGeom>
          <a:noFill/>
          <a:ln w="28575">
            <a:solidFill>
              <a:srgbClr val="0F02B6"/>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Freeform 30"/>
          <p:cNvSpPr/>
          <p:nvPr/>
        </p:nvSpPr>
        <p:spPr>
          <a:xfrm>
            <a:off x="4769215" y="5795681"/>
            <a:ext cx="0" cy="170330"/>
          </a:xfrm>
          <a:custGeom>
            <a:avLst/>
            <a:gdLst>
              <a:gd name="connsiteX0" fmla="*/ 0 w 0"/>
              <a:gd name="connsiteY0" fmla="*/ 0 h 170330"/>
              <a:gd name="connsiteX1" fmla="*/ 0 w 0"/>
              <a:gd name="connsiteY1" fmla="*/ 170330 h 170330"/>
            </a:gdLst>
            <a:ahLst/>
            <a:cxnLst>
              <a:cxn ang="0">
                <a:pos x="connsiteX0" y="connsiteY0"/>
              </a:cxn>
              <a:cxn ang="0">
                <a:pos x="connsiteX1" y="connsiteY1"/>
              </a:cxn>
            </a:cxnLst>
            <a:rect l="l" t="t" r="r" b="b"/>
            <a:pathLst>
              <a:path h="170330">
                <a:moveTo>
                  <a:pt x="0" y="0"/>
                </a:moveTo>
                <a:lnTo>
                  <a:pt x="0" y="170330"/>
                </a:lnTo>
              </a:path>
            </a:pathLst>
          </a:custGeom>
          <a:noFill/>
          <a:ln w="28575">
            <a:solidFill>
              <a:srgbClr val="0F02B6"/>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Freeform 31"/>
          <p:cNvSpPr/>
          <p:nvPr/>
        </p:nvSpPr>
        <p:spPr>
          <a:xfrm>
            <a:off x="6346998" y="2030504"/>
            <a:ext cx="0" cy="170330"/>
          </a:xfrm>
          <a:custGeom>
            <a:avLst/>
            <a:gdLst>
              <a:gd name="connsiteX0" fmla="*/ 0 w 0"/>
              <a:gd name="connsiteY0" fmla="*/ 0 h 170330"/>
              <a:gd name="connsiteX1" fmla="*/ 0 w 0"/>
              <a:gd name="connsiteY1" fmla="*/ 170330 h 170330"/>
            </a:gdLst>
            <a:ahLst/>
            <a:cxnLst>
              <a:cxn ang="0">
                <a:pos x="connsiteX0" y="connsiteY0"/>
              </a:cxn>
              <a:cxn ang="0">
                <a:pos x="connsiteX1" y="connsiteY1"/>
              </a:cxn>
            </a:cxnLst>
            <a:rect l="l" t="t" r="r" b="b"/>
            <a:pathLst>
              <a:path h="170330">
                <a:moveTo>
                  <a:pt x="0" y="0"/>
                </a:moveTo>
                <a:lnTo>
                  <a:pt x="0" y="170330"/>
                </a:lnTo>
              </a:path>
            </a:pathLst>
          </a:custGeom>
          <a:noFill/>
          <a:ln w="28575">
            <a:solidFill>
              <a:srgbClr val="0F02B6"/>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Freeform 32"/>
          <p:cNvSpPr/>
          <p:nvPr/>
        </p:nvSpPr>
        <p:spPr>
          <a:xfrm>
            <a:off x="6346998" y="2658034"/>
            <a:ext cx="0" cy="170330"/>
          </a:xfrm>
          <a:custGeom>
            <a:avLst/>
            <a:gdLst>
              <a:gd name="connsiteX0" fmla="*/ 0 w 0"/>
              <a:gd name="connsiteY0" fmla="*/ 0 h 170330"/>
              <a:gd name="connsiteX1" fmla="*/ 0 w 0"/>
              <a:gd name="connsiteY1" fmla="*/ 170330 h 170330"/>
            </a:gdLst>
            <a:ahLst/>
            <a:cxnLst>
              <a:cxn ang="0">
                <a:pos x="connsiteX0" y="connsiteY0"/>
              </a:cxn>
              <a:cxn ang="0">
                <a:pos x="connsiteX1" y="connsiteY1"/>
              </a:cxn>
            </a:cxnLst>
            <a:rect l="l" t="t" r="r" b="b"/>
            <a:pathLst>
              <a:path h="170330">
                <a:moveTo>
                  <a:pt x="0" y="0"/>
                </a:moveTo>
                <a:lnTo>
                  <a:pt x="0" y="170330"/>
                </a:lnTo>
              </a:path>
            </a:pathLst>
          </a:custGeom>
          <a:noFill/>
          <a:ln w="28575">
            <a:solidFill>
              <a:srgbClr val="0F02B6"/>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Freeform 33"/>
          <p:cNvSpPr/>
          <p:nvPr/>
        </p:nvSpPr>
        <p:spPr>
          <a:xfrm>
            <a:off x="6346998" y="3294527"/>
            <a:ext cx="0" cy="170330"/>
          </a:xfrm>
          <a:custGeom>
            <a:avLst/>
            <a:gdLst>
              <a:gd name="connsiteX0" fmla="*/ 0 w 0"/>
              <a:gd name="connsiteY0" fmla="*/ 0 h 170330"/>
              <a:gd name="connsiteX1" fmla="*/ 0 w 0"/>
              <a:gd name="connsiteY1" fmla="*/ 170330 h 170330"/>
            </a:gdLst>
            <a:ahLst/>
            <a:cxnLst>
              <a:cxn ang="0">
                <a:pos x="connsiteX0" y="connsiteY0"/>
              </a:cxn>
              <a:cxn ang="0">
                <a:pos x="connsiteX1" y="connsiteY1"/>
              </a:cxn>
            </a:cxnLst>
            <a:rect l="l" t="t" r="r" b="b"/>
            <a:pathLst>
              <a:path h="170330">
                <a:moveTo>
                  <a:pt x="0" y="0"/>
                </a:moveTo>
                <a:lnTo>
                  <a:pt x="0" y="170330"/>
                </a:lnTo>
              </a:path>
            </a:pathLst>
          </a:custGeom>
          <a:noFill/>
          <a:ln w="28575">
            <a:solidFill>
              <a:srgbClr val="0F02B6"/>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Freeform 34"/>
          <p:cNvSpPr/>
          <p:nvPr/>
        </p:nvSpPr>
        <p:spPr>
          <a:xfrm>
            <a:off x="5342965" y="3922058"/>
            <a:ext cx="1039905" cy="1416423"/>
          </a:xfrm>
          <a:custGeom>
            <a:avLst/>
            <a:gdLst>
              <a:gd name="connsiteX0" fmla="*/ 1039905 w 1039905"/>
              <a:gd name="connsiteY0" fmla="*/ 0 h 1416423"/>
              <a:gd name="connsiteX1" fmla="*/ 1039905 w 1039905"/>
              <a:gd name="connsiteY1" fmla="*/ 824753 h 1416423"/>
              <a:gd name="connsiteX2" fmla="*/ 0 w 1039905"/>
              <a:gd name="connsiteY2" fmla="*/ 1416423 h 1416423"/>
            </a:gdLst>
            <a:ahLst/>
            <a:cxnLst>
              <a:cxn ang="0">
                <a:pos x="connsiteX0" y="connsiteY0"/>
              </a:cxn>
              <a:cxn ang="0">
                <a:pos x="connsiteX1" y="connsiteY1"/>
              </a:cxn>
              <a:cxn ang="0">
                <a:pos x="connsiteX2" y="connsiteY2"/>
              </a:cxn>
            </a:cxnLst>
            <a:rect l="l" t="t" r="r" b="b"/>
            <a:pathLst>
              <a:path w="1039905" h="1416423">
                <a:moveTo>
                  <a:pt x="1039905" y="0"/>
                </a:moveTo>
                <a:lnTo>
                  <a:pt x="1039905" y="824753"/>
                </a:lnTo>
                <a:lnTo>
                  <a:pt x="0" y="1416423"/>
                </a:lnTo>
              </a:path>
            </a:pathLst>
          </a:custGeom>
          <a:noFill/>
          <a:ln w="28575">
            <a:solidFill>
              <a:srgbClr val="0F02B6"/>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ounded Rectangle 35"/>
          <p:cNvSpPr/>
          <p:nvPr/>
        </p:nvSpPr>
        <p:spPr>
          <a:xfrm>
            <a:off x="4034117" y="1488139"/>
            <a:ext cx="3065929" cy="2519082"/>
          </a:xfrm>
          <a:prstGeom prst="roundRect">
            <a:avLst>
              <a:gd name="adj" fmla="val 8482"/>
            </a:avLst>
          </a:prstGeom>
          <a:noFill/>
          <a:ln w="28575">
            <a:solidFill>
              <a:srgbClr val="0F02B6"/>
            </a:solidFill>
            <a:prstDash val="sysDot"/>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7" name="Rounded Rectangle 36"/>
          <p:cNvSpPr/>
          <p:nvPr/>
        </p:nvSpPr>
        <p:spPr>
          <a:xfrm>
            <a:off x="7100046" y="1851207"/>
            <a:ext cx="1689868" cy="457200"/>
          </a:xfrm>
          <a:prstGeom prst="round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rgbClr val="0F02B6"/>
                </a:solidFill>
              </a:rPr>
              <a:t>Design and Test Development</a:t>
            </a:r>
            <a:endParaRPr lang="en-US" sz="1600" dirty="0">
              <a:solidFill>
                <a:srgbClr val="0F02B6"/>
              </a:solidFill>
            </a:endParaRPr>
          </a:p>
        </p:txBody>
      </p:sp>
      <p:sp>
        <p:nvSpPr>
          <p:cNvPr id="38" name="Rounded Rectangle 37"/>
          <p:cNvSpPr/>
          <p:nvPr/>
        </p:nvSpPr>
        <p:spPr>
          <a:xfrm>
            <a:off x="2098315" y="309281"/>
            <a:ext cx="1050919" cy="457200"/>
          </a:xfrm>
          <a:prstGeom prst="round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rgbClr val="0F02B6"/>
                </a:solidFill>
              </a:rPr>
              <a:t>Customer</a:t>
            </a:r>
            <a:endParaRPr lang="en-US" sz="1600" dirty="0">
              <a:solidFill>
                <a:srgbClr val="0F02B6"/>
              </a:solidFill>
            </a:endParaRPr>
          </a:p>
        </p:txBody>
      </p:sp>
      <p:sp>
        <p:nvSpPr>
          <p:cNvPr id="39" name="Freeform 38"/>
          <p:cNvSpPr/>
          <p:nvPr/>
        </p:nvSpPr>
        <p:spPr>
          <a:xfrm>
            <a:off x="3048000" y="103093"/>
            <a:ext cx="1712259" cy="277906"/>
          </a:xfrm>
          <a:custGeom>
            <a:avLst/>
            <a:gdLst>
              <a:gd name="connsiteX0" fmla="*/ 0 w 1712259"/>
              <a:gd name="connsiteY0" fmla="*/ 277906 h 277906"/>
              <a:gd name="connsiteX1" fmla="*/ 860612 w 1712259"/>
              <a:gd name="connsiteY1" fmla="*/ 0 h 277906"/>
              <a:gd name="connsiteX2" fmla="*/ 1559859 w 1712259"/>
              <a:gd name="connsiteY2" fmla="*/ 0 h 277906"/>
              <a:gd name="connsiteX3" fmla="*/ 1712259 w 1712259"/>
              <a:gd name="connsiteY3" fmla="*/ 0 h 277906"/>
              <a:gd name="connsiteX4" fmla="*/ 1712259 w 1712259"/>
              <a:gd name="connsiteY4" fmla="*/ 215153 h 2779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2259" h="277906">
                <a:moveTo>
                  <a:pt x="0" y="277906"/>
                </a:moveTo>
                <a:lnTo>
                  <a:pt x="860612" y="0"/>
                </a:lnTo>
                <a:lnTo>
                  <a:pt x="1559859" y="0"/>
                </a:lnTo>
                <a:lnTo>
                  <a:pt x="1712259" y="0"/>
                </a:lnTo>
                <a:lnTo>
                  <a:pt x="1712259" y="215153"/>
                </a:lnTo>
              </a:path>
            </a:pathLst>
          </a:custGeom>
          <a:noFill/>
          <a:ln w="28575">
            <a:solidFill>
              <a:srgbClr val="0F02B6"/>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Freeform 39"/>
          <p:cNvSpPr/>
          <p:nvPr/>
        </p:nvSpPr>
        <p:spPr>
          <a:xfrm>
            <a:off x="2528047" y="784411"/>
            <a:ext cx="2214282" cy="5853953"/>
          </a:xfrm>
          <a:custGeom>
            <a:avLst/>
            <a:gdLst>
              <a:gd name="connsiteX0" fmla="*/ 2214282 w 2214282"/>
              <a:gd name="connsiteY0" fmla="*/ 5638800 h 5853953"/>
              <a:gd name="connsiteX1" fmla="*/ 2214282 w 2214282"/>
              <a:gd name="connsiteY1" fmla="*/ 5853953 h 5853953"/>
              <a:gd name="connsiteX2" fmla="*/ 0 w 2214282"/>
              <a:gd name="connsiteY2" fmla="*/ 5853953 h 5853953"/>
              <a:gd name="connsiteX3" fmla="*/ 0 w 2214282"/>
              <a:gd name="connsiteY3" fmla="*/ 0 h 5853953"/>
            </a:gdLst>
            <a:ahLst/>
            <a:cxnLst>
              <a:cxn ang="0">
                <a:pos x="connsiteX0" y="connsiteY0"/>
              </a:cxn>
              <a:cxn ang="0">
                <a:pos x="connsiteX1" y="connsiteY1"/>
              </a:cxn>
              <a:cxn ang="0">
                <a:pos x="connsiteX2" y="connsiteY2"/>
              </a:cxn>
              <a:cxn ang="0">
                <a:pos x="connsiteX3" y="connsiteY3"/>
              </a:cxn>
            </a:cxnLst>
            <a:rect l="l" t="t" r="r" b="b"/>
            <a:pathLst>
              <a:path w="2214282" h="5853953">
                <a:moveTo>
                  <a:pt x="2214282" y="5638800"/>
                </a:moveTo>
                <a:lnTo>
                  <a:pt x="2214282" y="5853953"/>
                </a:lnTo>
                <a:lnTo>
                  <a:pt x="0" y="5853953"/>
                </a:lnTo>
                <a:lnTo>
                  <a:pt x="0" y="0"/>
                </a:lnTo>
              </a:path>
            </a:pathLst>
          </a:custGeom>
          <a:noFill/>
          <a:ln w="28575">
            <a:solidFill>
              <a:srgbClr val="0F02B6"/>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Freeform 40"/>
          <p:cNvSpPr/>
          <p:nvPr/>
        </p:nvSpPr>
        <p:spPr>
          <a:xfrm>
            <a:off x="3065929" y="596152"/>
            <a:ext cx="1066800" cy="134937"/>
          </a:xfrm>
          <a:custGeom>
            <a:avLst/>
            <a:gdLst>
              <a:gd name="connsiteX0" fmla="*/ 1066800 w 1066800"/>
              <a:gd name="connsiteY0" fmla="*/ 0 h 134937"/>
              <a:gd name="connsiteX1" fmla="*/ 493059 w 1066800"/>
              <a:gd name="connsiteY1" fmla="*/ 134470 h 134937"/>
              <a:gd name="connsiteX2" fmla="*/ 0 w 1066800"/>
              <a:gd name="connsiteY2" fmla="*/ 35859 h 134937"/>
            </a:gdLst>
            <a:ahLst/>
            <a:cxnLst>
              <a:cxn ang="0">
                <a:pos x="connsiteX0" y="connsiteY0"/>
              </a:cxn>
              <a:cxn ang="0">
                <a:pos x="connsiteX1" y="connsiteY1"/>
              </a:cxn>
              <a:cxn ang="0">
                <a:pos x="connsiteX2" y="connsiteY2"/>
              </a:cxn>
            </a:cxnLst>
            <a:rect l="l" t="t" r="r" b="b"/>
            <a:pathLst>
              <a:path w="1066800" h="134937">
                <a:moveTo>
                  <a:pt x="1066800" y="0"/>
                </a:moveTo>
                <a:cubicBezTo>
                  <a:pt x="868829" y="64247"/>
                  <a:pt x="670859" y="128494"/>
                  <a:pt x="493059" y="134470"/>
                </a:cubicBezTo>
                <a:cubicBezTo>
                  <a:pt x="315259" y="140447"/>
                  <a:pt x="157629" y="88153"/>
                  <a:pt x="0" y="35859"/>
                </a:cubicBezTo>
              </a:path>
            </a:pathLst>
          </a:custGeom>
          <a:noFill/>
          <a:ln w="28575">
            <a:solidFill>
              <a:srgbClr val="0F02B6"/>
            </a:solidFill>
            <a:prstDash val="sysDot"/>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Freeform 41"/>
          <p:cNvSpPr/>
          <p:nvPr/>
        </p:nvSpPr>
        <p:spPr>
          <a:xfrm>
            <a:off x="3904129" y="721658"/>
            <a:ext cx="228600" cy="450710"/>
          </a:xfrm>
          <a:custGeom>
            <a:avLst/>
            <a:gdLst>
              <a:gd name="connsiteX0" fmla="*/ 645654 w 645654"/>
              <a:gd name="connsiteY0" fmla="*/ 439270 h 450710"/>
              <a:gd name="connsiteX1" fmla="*/ 195 w 645654"/>
              <a:gd name="connsiteY1" fmla="*/ 394447 h 450710"/>
              <a:gd name="connsiteX2" fmla="*/ 591866 w 645654"/>
              <a:gd name="connsiteY2" fmla="*/ 0 h 450710"/>
            </a:gdLst>
            <a:ahLst/>
            <a:cxnLst>
              <a:cxn ang="0">
                <a:pos x="connsiteX0" y="connsiteY0"/>
              </a:cxn>
              <a:cxn ang="0">
                <a:pos x="connsiteX1" y="connsiteY1"/>
              </a:cxn>
              <a:cxn ang="0">
                <a:pos x="connsiteX2" y="connsiteY2"/>
              </a:cxn>
            </a:cxnLst>
            <a:rect l="l" t="t" r="r" b="b"/>
            <a:pathLst>
              <a:path w="645654" h="450710">
                <a:moveTo>
                  <a:pt x="645654" y="439270"/>
                </a:moveTo>
                <a:cubicBezTo>
                  <a:pt x="327407" y="453464"/>
                  <a:pt x="9160" y="467659"/>
                  <a:pt x="195" y="394447"/>
                </a:cubicBezTo>
                <a:cubicBezTo>
                  <a:pt x="-8770" y="321235"/>
                  <a:pt x="291548" y="160617"/>
                  <a:pt x="591866" y="0"/>
                </a:cubicBezTo>
              </a:path>
            </a:pathLst>
          </a:custGeom>
          <a:noFill/>
          <a:ln w="28575">
            <a:solidFill>
              <a:srgbClr val="0F02B6"/>
            </a:solidFill>
            <a:prstDash val="sysDot"/>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ounded Rectangle 42"/>
          <p:cNvSpPr/>
          <p:nvPr/>
        </p:nvSpPr>
        <p:spPr>
          <a:xfrm>
            <a:off x="3083858" y="432544"/>
            <a:ext cx="1030942" cy="228600"/>
          </a:xfrm>
          <a:prstGeom prst="round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i="1" dirty="0" smtClean="0">
                <a:solidFill>
                  <a:srgbClr val="0F02B6"/>
                </a:solidFill>
              </a:rPr>
              <a:t>Validate</a:t>
            </a:r>
            <a:endParaRPr lang="en-US" sz="1200" i="1" dirty="0">
              <a:solidFill>
                <a:srgbClr val="0F02B6"/>
              </a:solidFill>
            </a:endParaRPr>
          </a:p>
        </p:txBody>
      </p:sp>
      <p:sp>
        <p:nvSpPr>
          <p:cNvPr id="44" name="Rounded Rectangle 43"/>
          <p:cNvSpPr/>
          <p:nvPr/>
        </p:nvSpPr>
        <p:spPr>
          <a:xfrm>
            <a:off x="3070411" y="856124"/>
            <a:ext cx="1030942" cy="228600"/>
          </a:xfrm>
          <a:prstGeom prst="round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i="1" dirty="0" smtClean="0">
                <a:solidFill>
                  <a:srgbClr val="0F02B6"/>
                </a:solidFill>
              </a:rPr>
              <a:t>Verify</a:t>
            </a:r>
            <a:endParaRPr lang="en-US" sz="1200" i="1" dirty="0">
              <a:solidFill>
                <a:srgbClr val="0F02B6"/>
              </a:solidFill>
            </a:endParaRPr>
          </a:p>
        </p:txBody>
      </p:sp>
      <p:sp>
        <p:nvSpPr>
          <p:cNvPr id="45" name="Freeform 44"/>
          <p:cNvSpPr/>
          <p:nvPr/>
        </p:nvSpPr>
        <p:spPr>
          <a:xfrm>
            <a:off x="3737465" y="1304364"/>
            <a:ext cx="377335" cy="1541929"/>
          </a:xfrm>
          <a:custGeom>
            <a:avLst/>
            <a:gdLst>
              <a:gd name="connsiteX0" fmla="*/ 296653 w 377335"/>
              <a:gd name="connsiteY0" fmla="*/ 1541929 h 1541929"/>
              <a:gd name="connsiteX1" fmla="*/ 817 w 377335"/>
              <a:gd name="connsiteY1" fmla="*/ 717176 h 1541929"/>
              <a:gd name="connsiteX2" fmla="*/ 377335 w 377335"/>
              <a:gd name="connsiteY2" fmla="*/ 0 h 1541929"/>
            </a:gdLst>
            <a:ahLst/>
            <a:cxnLst>
              <a:cxn ang="0">
                <a:pos x="connsiteX0" y="connsiteY0"/>
              </a:cxn>
              <a:cxn ang="0">
                <a:pos x="connsiteX1" y="connsiteY1"/>
              </a:cxn>
              <a:cxn ang="0">
                <a:pos x="connsiteX2" y="connsiteY2"/>
              </a:cxn>
            </a:cxnLst>
            <a:rect l="l" t="t" r="r" b="b"/>
            <a:pathLst>
              <a:path w="377335" h="1541929">
                <a:moveTo>
                  <a:pt x="296653" y="1541929"/>
                </a:moveTo>
                <a:cubicBezTo>
                  <a:pt x="142011" y="1258046"/>
                  <a:pt x="-12630" y="974164"/>
                  <a:pt x="817" y="717176"/>
                </a:cubicBezTo>
                <a:cubicBezTo>
                  <a:pt x="14264" y="460188"/>
                  <a:pt x="195799" y="230094"/>
                  <a:pt x="377335" y="0"/>
                </a:cubicBezTo>
              </a:path>
            </a:pathLst>
          </a:custGeom>
          <a:noFill/>
          <a:ln w="28575">
            <a:solidFill>
              <a:srgbClr val="0F02B6"/>
            </a:solidFill>
            <a:prstDash val="sysDot"/>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ounded Rectangle 45"/>
          <p:cNvSpPr/>
          <p:nvPr/>
        </p:nvSpPr>
        <p:spPr>
          <a:xfrm>
            <a:off x="2706523" y="1958785"/>
            <a:ext cx="1030942" cy="228600"/>
          </a:xfrm>
          <a:prstGeom prst="round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i="1" dirty="0" smtClean="0">
                <a:solidFill>
                  <a:srgbClr val="0F02B6"/>
                </a:solidFill>
              </a:rPr>
              <a:t>Verify</a:t>
            </a:r>
            <a:endParaRPr lang="en-US" sz="1200" i="1" dirty="0">
              <a:solidFill>
                <a:srgbClr val="0F02B6"/>
              </a:solidFill>
            </a:endParaRPr>
          </a:p>
        </p:txBody>
      </p:sp>
      <p:sp>
        <p:nvSpPr>
          <p:cNvPr id="47" name="Freeform 46"/>
          <p:cNvSpPr/>
          <p:nvPr/>
        </p:nvSpPr>
        <p:spPr>
          <a:xfrm>
            <a:off x="3540571" y="1259540"/>
            <a:ext cx="601123" cy="3101788"/>
          </a:xfrm>
          <a:custGeom>
            <a:avLst/>
            <a:gdLst>
              <a:gd name="connsiteX0" fmla="*/ 601123 w 601123"/>
              <a:gd name="connsiteY0" fmla="*/ 3101788 h 3101788"/>
              <a:gd name="connsiteX1" fmla="*/ 488 w 601123"/>
              <a:gd name="connsiteY1" fmla="*/ 1075765 h 3101788"/>
              <a:gd name="connsiteX2" fmla="*/ 520441 w 601123"/>
              <a:gd name="connsiteY2" fmla="*/ 0 h 3101788"/>
            </a:gdLst>
            <a:ahLst/>
            <a:cxnLst>
              <a:cxn ang="0">
                <a:pos x="connsiteX0" y="connsiteY0"/>
              </a:cxn>
              <a:cxn ang="0">
                <a:pos x="connsiteX1" y="connsiteY1"/>
              </a:cxn>
              <a:cxn ang="0">
                <a:pos x="connsiteX2" y="connsiteY2"/>
              </a:cxn>
            </a:cxnLst>
            <a:rect l="l" t="t" r="r" b="b"/>
            <a:pathLst>
              <a:path w="601123" h="3101788">
                <a:moveTo>
                  <a:pt x="601123" y="3101788"/>
                </a:moveTo>
                <a:cubicBezTo>
                  <a:pt x="307529" y="2347259"/>
                  <a:pt x="13935" y="1592730"/>
                  <a:pt x="488" y="1075765"/>
                </a:cubicBezTo>
                <a:cubicBezTo>
                  <a:pt x="-12959" y="558800"/>
                  <a:pt x="253741" y="279400"/>
                  <a:pt x="520441" y="0"/>
                </a:cubicBezTo>
              </a:path>
            </a:pathLst>
          </a:custGeom>
          <a:noFill/>
          <a:ln w="28575">
            <a:solidFill>
              <a:srgbClr val="E21C1C"/>
            </a:solidFill>
            <a:prstDash val="sysDot"/>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Freeform 47"/>
          <p:cNvSpPr/>
          <p:nvPr/>
        </p:nvSpPr>
        <p:spPr>
          <a:xfrm>
            <a:off x="3549350" y="3160058"/>
            <a:ext cx="547520" cy="1129553"/>
          </a:xfrm>
          <a:custGeom>
            <a:avLst/>
            <a:gdLst>
              <a:gd name="connsiteX0" fmla="*/ 547520 w 547520"/>
              <a:gd name="connsiteY0" fmla="*/ 1129553 h 1129553"/>
              <a:gd name="connsiteX1" fmla="*/ 673 w 547520"/>
              <a:gd name="connsiteY1" fmla="*/ 484094 h 1129553"/>
              <a:gd name="connsiteX2" fmla="*/ 457873 w 547520"/>
              <a:gd name="connsiteY2" fmla="*/ 0 h 1129553"/>
            </a:gdLst>
            <a:ahLst/>
            <a:cxnLst>
              <a:cxn ang="0">
                <a:pos x="connsiteX0" y="connsiteY0"/>
              </a:cxn>
              <a:cxn ang="0">
                <a:pos x="connsiteX1" y="connsiteY1"/>
              </a:cxn>
              <a:cxn ang="0">
                <a:pos x="connsiteX2" y="connsiteY2"/>
              </a:cxn>
            </a:cxnLst>
            <a:rect l="l" t="t" r="r" b="b"/>
            <a:pathLst>
              <a:path w="547520" h="1129553">
                <a:moveTo>
                  <a:pt x="547520" y="1129553"/>
                </a:moveTo>
                <a:cubicBezTo>
                  <a:pt x="281567" y="900953"/>
                  <a:pt x="15614" y="672353"/>
                  <a:pt x="673" y="484094"/>
                </a:cubicBezTo>
                <a:cubicBezTo>
                  <a:pt x="-14268" y="295835"/>
                  <a:pt x="221802" y="147917"/>
                  <a:pt x="457873" y="0"/>
                </a:cubicBezTo>
              </a:path>
            </a:pathLst>
          </a:custGeom>
          <a:noFill/>
          <a:ln w="28575">
            <a:solidFill>
              <a:srgbClr val="E21C1C"/>
            </a:solidFill>
            <a:prstDash val="sysDot"/>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ounded Rectangle 48"/>
          <p:cNvSpPr/>
          <p:nvPr/>
        </p:nvSpPr>
        <p:spPr>
          <a:xfrm>
            <a:off x="2706523" y="3451409"/>
            <a:ext cx="1030942" cy="228600"/>
          </a:xfrm>
          <a:prstGeom prst="round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i="1" dirty="0" smtClean="0">
                <a:solidFill>
                  <a:srgbClr val="0F02B6"/>
                </a:solidFill>
              </a:rPr>
              <a:t>Test</a:t>
            </a:r>
            <a:endParaRPr lang="en-US" sz="1200" i="1" dirty="0">
              <a:solidFill>
                <a:srgbClr val="0F02B6"/>
              </a:solidFill>
            </a:endParaRPr>
          </a:p>
        </p:txBody>
      </p:sp>
      <p:sp>
        <p:nvSpPr>
          <p:cNvPr id="50" name="Freeform 49"/>
          <p:cNvSpPr/>
          <p:nvPr/>
        </p:nvSpPr>
        <p:spPr>
          <a:xfrm>
            <a:off x="3505694" y="3608293"/>
            <a:ext cx="644965" cy="1389529"/>
          </a:xfrm>
          <a:custGeom>
            <a:avLst/>
            <a:gdLst>
              <a:gd name="connsiteX0" fmla="*/ 644965 w 644965"/>
              <a:gd name="connsiteY0" fmla="*/ 1389529 h 1389529"/>
              <a:gd name="connsiteX1" fmla="*/ 62259 w 644965"/>
              <a:gd name="connsiteY1" fmla="*/ 582706 h 1389529"/>
              <a:gd name="connsiteX2" fmla="*/ 44329 w 644965"/>
              <a:gd name="connsiteY2" fmla="*/ 0 h 1389529"/>
            </a:gdLst>
            <a:ahLst/>
            <a:cxnLst>
              <a:cxn ang="0">
                <a:pos x="connsiteX0" y="connsiteY0"/>
              </a:cxn>
              <a:cxn ang="0">
                <a:pos x="connsiteX1" y="connsiteY1"/>
              </a:cxn>
              <a:cxn ang="0">
                <a:pos x="connsiteX2" y="connsiteY2"/>
              </a:cxn>
            </a:cxnLst>
            <a:rect l="l" t="t" r="r" b="b"/>
            <a:pathLst>
              <a:path w="644965" h="1389529">
                <a:moveTo>
                  <a:pt x="644965" y="1389529"/>
                </a:moveTo>
                <a:cubicBezTo>
                  <a:pt x="403665" y="1101911"/>
                  <a:pt x="162365" y="814294"/>
                  <a:pt x="62259" y="582706"/>
                </a:cubicBezTo>
                <a:cubicBezTo>
                  <a:pt x="-37847" y="351118"/>
                  <a:pt x="3241" y="175559"/>
                  <a:pt x="44329" y="0"/>
                </a:cubicBezTo>
              </a:path>
            </a:pathLst>
          </a:custGeom>
          <a:noFill/>
          <a:ln w="28575">
            <a:solidFill>
              <a:srgbClr val="0F02B6"/>
            </a:solidFill>
            <a:prstDash val="sysDot"/>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Freeform 51"/>
          <p:cNvSpPr/>
          <p:nvPr/>
        </p:nvSpPr>
        <p:spPr>
          <a:xfrm>
            <a:off x="5378823" y="2774575"/>
            <a:ext cx="1997495" cy="2868706"/>
          </a:xfrm>
          <a:custGeom>
            <a:avLst/>
            <a:gdLst>
              <a:gd name="connsiteX0" fmla="*/ 0 w 1997495"/>
              <a:gd name="connsiteY0" fmla="*/ 2868706 h 2868706"/>
              <a:gd name="connsiteX1" fmla="*/ 1846730 w 1997495"/>
              <a:gd name="connsiteY1" fmla="*/ 1819836 h 2868706"/>
              <a:gd name="connsiteX2" fmla="*/ 1757083 w 1997495"/>
              <a:gd name="connsiteY2" fmla="*/ 0 h 2868706"/>
            </a:gdLst>
            <a:ahLst/>
            <a:cxnLst>
              <a:cxn ang="0">
                <a:pos x="connsiteX0" y="connsiteY0"/>
              </a:cxn>
              <a:cxn ang="0">
                <a:pos x="connsiteX1" y="connsiteY1"/>
              </a:cxn>
              <a:cxn ang="0">
                <a:pos x="connsiteX2" y="connsiteY2"/>
              </a:cxn>
            </a:cxnLst>
            <a:rect l="l" t="t" r="r" b="b"/>
            <a:pathLst>
              <a:path w="1997495" h="2868706">
                <a:moveTo>
                  <a:pt x="0" y="2868706"/>
                </a:moveTo>
                <a:cubicBezTo>
                  <a:pt x="776941" y="2583330"/>
                  <a:pt x="1553883" y="2297954"/>
                  <a:pt x="1846730" y="1819836"/>
                </a:cubicBezTo>
                <a:cubicBezTo>
                  <a:pt x="2139577" y="1341718"/>
                  <a:pt x="1948330" y="670859"/>
                  <a:pt x="1757083" y="0"/>
                </a:cubicBezTo>
              </a:path>
            </a:pathLst>
          </a:custGeom>
          <a:noFill/>
          <a:ln w="28575">
            <a:solidFill>
              <a:srgbClr val="0F02B6"/>
            </a:solidFill>
            <a:prstDash val="sysDot"/>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ounded Rectangle 52"/>
          <p:cNvSpPr/>
          <p:nvPr/>
        </p:nvSpPr>
        <p:spPr>
          <a:xfrm>
            <a:off x="6584575" y="4361328"/>
            <a:ext cx="1030942" cy="228600"/>
          </a:xfrm>
          <a:prstGeom prst="round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i="1" dirty="0" smtClean="0">
                <a:solidFill>
                  <a:srgbClr val="0F02B6"/>
                </a:solidFill>
              </a:rPr>
              <a:t>Test</a:t>
            </a:r>
            <a:endParaRPr lang="en-US" sz="1200" i="1" dirty="0">
              <a:solidFill>
                <a:srgbClr val="0F02B6"/>
              </a:solidFill>
            </a:endParaRPr>
          </a:p>
        </p:txBody>
      </p:sp>
    </p:spTree>
    <p:extLst>
      <p:ext uri="{BB962C8B-B14F-4D97-AF65-F5344CB8AC3E}">
        <p14:creationId xmlns="" xmlns:p14="http://schemas.microsoft.com/office/powerpoint/2010/main" val="8824334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Additional Work</a:t>
            </a:r>
            <a:endParaRPr lang="en-US" dirty="0"/>
          </a:p>
        </p:txBody>
      </p:sp>
      <p:sp>
        <p:nvSpPr>
          <p:cNvPr id="3" name="Content Placeholder 2"/>
          <p:cNvSpPr>
            <a:spLocks noGrp="1"/>
          </p:cNvSpPr>
          <p:nvPr>
            <p:ph idx="1"/>
          </p:nvPr>
        </p:nvSpPr>
        <p:spPr/>
        <p:txBody>
          <a:bodyPr/>
          <a:lstStyle/>
          <a:p>
            <a:r>
              <a:rPr lang="en-US" dirty="0" smtClean="0"/>
              <a:t>Parallel Loopback circuit used to calculate performance parameters of device under test </a:t>
            </a:r>
            <a:endParaRPr lang="en-US" dirty="0"/>
          </a:p>
        </p:txBody>
      </p:sp>
      <p:sp>
        <p:nvSpPr>
          <p:cNvPr id="4" name="Slide Number Placeholder 3"/>
          <p:cNvSpPr>
            <a:spLocks noGrp="1"/>
          </p:cNvSpPr>
          <p:nvPr>
            <p:ph type="sldNum" sz="quarter" idx="11"/>
          </p:nvPr>
        </p:nvSpPr>
        <p:spPr/>
        <p:txBody>
          <a:bodyPr/>
          <a:lstStyle/>
          <a:p>
            <a:fld id="{173F9154-291C-425A-A36F-60764B2CA33B}" type="slidenum">
              <a:rPr lang="en-US" smtClean="0"/>
              <a:pPr/>
              <a:t>20</a:t>
            </a:fld>
            <a:endParaRPr lang="en-US" dirty="0"/>
          </a:p>
        </p:txBody>
      </p:sp>
      <p:pic>
        <p:nvPicPr>
          <p:cNvPr id="5122" name="Picture 2" descr="Figure 1"/>
          <p:cNvPicPr>
            <a:picLocks noChangeAspect="1" noChangeArrowheads="1"/>
          </p:cNvPicPr>
          <p:nvPr/>
        </p:nvPicPr>
        <p:blipFill>
          <a:blip r:embed="rId2" cstate="print"/>
          <a:srcRect/>
          <a:stretch>
            <a:fillRect/>
          </a:stretch>
        </p:blipFill>
        <p:spPr bwMode="auto">
          <a:xfrm>
            <a:off x="1594883" y="2509438"/>
            <a:ext cx="6254234" cy="3767795"/>
          </a:xfrm>
          <a:prstGeom prst="rect">
            <a:avLst/>
          </a:prstGeom>
          <a:noFill/>
        </p:spPr>
      </p:pic>
      <p:sp>
        <p:nvSpPr>
          <p:cNvPr id="6" name="TextBox 5"/>
          <p:cNvSpPr txBox="1"/>
          <p:nvPr/>
        </p:nvSpPr>
        <p:spPr>
          <a:xfrm>
            <a:off x="4142373" y="6385073"/>
            <a:ext cx="4451155" cy="338554"/>
          </a:xfrm>
          <a:prstGeom prst="rect">
            <a:avLst/>
          </a:prstGeom>
          <a:noFill/>
        </p:spPr>
        <p:txBody>
          <a:bodyPr wrap="none" rtlCol="0">
            <a:spAutoFit/>
          </a:bodyPr>
          <a:lstStyle/>
          <a:p>
            <a:r>
              <a:rPr lang="en-US" sz="1600" dirty="0" smtClean="0"/>
              <a:t>[5] “Parallel Loopback Test of Mixed-Signal Circuits”</a:t>
            </a:r>
            <a:endParaRPr lang="en-US" sz="16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Additional Work</a:t>
            </a:r>
            <a:endParaRPr lang="en-US" dirty="0"/>
          </a:p>
        </p:txBody>
      </p:sp>
      <p:sp>
        <p:nvSpPr>
          <p:cNvPr id="3" name="Content Placeholder 2"/>
          <p:cNvSpPr>
            <a:spLocks noGrp="1"/>
          </p:cNvSpPr>
          <p:nvPr>
            <p:ph idx="1"/>
          </p:nvPr>
        </p:nvSpPr>
        <p:spPr>
          <a:xfrm>
            <a:off x="1219200" y="1600200"/>
            <a:ext cx="4756298" cy="4419600"/>
          </a:xfrm>
        </p:spPr>
        <p:txBody>
          <a:bodyPr/>
          <a:lstStyle/>
          <a:p>
            <a:r>
              <a:rPr lang="en-US" dirty="0" smtClean="0"/>
              <a:t>Calculations are done by using different paths through the test equipment and DUT</a:t>
            </a:r>
          </a:p>
          <a:p>
            <a:pPr lvl="1"/>
            <a:r>
              <a:rPr lang="en-US" dirty="0" smtClean="0"/>
              <a:t>Harmonic distortion</a:t>
            </a:r>
          </a:p>
          <a:p>
            <a:pPr lvl="1"/>
            <a:r>
              <a:rPr lang="en-US" dirty="0" smtClean="0"/>
              <a:t>Noise Power</a:t>
            </a:r>
          </a:p>
          <a:p>
            <a:endParaRPr lang="en-US" dirty="0" smtClean="0"/>
          </a:p>
          <a:p>
            <a:r>
              <a:rPr lang="en-US" dirty="0" smtClean="0"/>
              <a:t>Paper includes test algorithm for multiple DUTs</a:t>
            </a:r>
            <a:endParaRPr lang="en-US" dirty="0"/>
          </a:p>
        </p:txBody>
      </p:sp>
      <p:sp>
        <p:nvSpPr>
          <p:cNvPr id="4" name="Slide Number Placeholder 3"/>
          <p:cNvSpPr>
            <a:spLocks noGrp="1"/>
          </p:cNvSpPr>
          <p:nvPr>
            <p:ph type="sldNum" sz="quarter" idx="11"/>
          </p:nvPr>
        </p:nvSpPr>
        <p:spPr/>
        <p:txBody>
          <a:bodyPr/>
          <a:lstStyle/>
          <a:p>
            <a:fld id="{173F9154-291C-425A-A36F-60764B2CA33B}" type="slidenum">
              <a:rPr lang="en-US" smtClean="0"/>
              <a:pPr/>
              <a:t>21</a:t>
            </a:fld>
            <a:endParaRPr lang="en-US" dirty="0"/>
          </a:p>
        </p:txBody>
      </p:sp>
      <p:pic>
        <p:nvPicPr>
          <p:cNvPr id="38914" name="Picture 2" descr="Figure 2"/>
          <p:cNvPicPr>
            <a:picLocks noChangeAspect="1" noChangeArrowheads="1"/>
          </p:cNvPicPr>
          <p:nvPr/>
        </p:nvPicPr>
        <p:blipFill>
          <a:blip r:embed="rId2" cstate="print"/>
          <a:srcRect/>
          <a:stretch>
            <a:fillRect/>
          </a:stretch>
        </p:blipFill>
        <p:spPr bwMode="auto">
          <a:xfrm>
            <a:off x="5901069" y="121631"/>
            <a:ext cx="3189766" cy="6183471"/>
          </a:xfrm>
          <a:prstGeom prst="rect">
            <a:avLst/>
          </a:prstGeom>
          <a:noFill/>
        </p:spPr>
      </p:pic>
      <p:sp>
        <p:nvSpPr>
          <p:cNvPr id="6" name="TextBox 5"/>
          <p:cNvSpPr txBox="1"/>
          <p:nvPr/>
        </p:nvSpPr>
        <p:spPr>
          <a:xfrm>
            <a:off x="4142373" y="6385073"/>
            <a:ext cx="4451155" cy="338554"/>
          </a:xfrm>
          <a:prstGeom prst="rect">
            <a:avLst/>
          </a:prstGeom>
          <a:noFill/>
        </p:spPr>
        <p:txBody>
          <a:bodyPr wrap="none" rtlCol="0">
            <a:spAutoFit/>
          </a:bodyPr>
          <a:lstStyle/>
          <a:p>
            <a:r>
              <a:rPr lang="en-US" sz="1600" dirty="0" smtClean="0"/>
              <a:t>[5] “Parallel Loopback Test of Mixed-Signal Circuits”</a:t>
            </a:r>
            <a:endParaRPr lang="en-US" sz="16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How can this be made relevant to testing for low power (single core) systems?</a:t>
            </a:r>
          </a:p>
          <a:p>
            <a:pPr lvl="1"/>
            <a:r>
              <a:rPr lang="en-US" dirty="0" smtClean="0"/>
              <a:t>The figures in the paper show 8 core </a:t>
            </a:r>
            <a:r>
              <a:rPr lang="en-US" dirty="0" err="1" smtClean="0"/>
              <a:t>SoCs</a:t>
            </a:r>
            <a:endParaRPr lang="en-US" dirty="0" smtClean="0"/>
          </a:p>
          <a:p>
            <a:endParaRPr lang="en-US" dirty="0" smtClean="0"/>
          </a:p>
          <a:p>
            <a:r>
              <a:rPr lang="en-US" dirty="0" smtClean="0"/>
              <a:t>What can this wrapper concept be extended to beyond analog cores?</a:t>
            </a:r>
          </a:p>
          <a:p>
            <a:endParaRPr lang="en-US" dirty="0" smtClean="0"/>
          </a:p>
          <a:p>
            <a:r>
              <a:rPr lang="en-US" dirty="0" smtClean="0"/>
              <a:t>At what point in the design and test process and device lifetime is this useful?</a:t>
            </a:r>
          </a:p>
          <a:p>
            <a:endParaRPr lang="en-US" dirty="0" smtClean="0"/>
          </a:p>
          <a:p>
            <a:r>
              <a:rPr lang="en-US" dirty="0" smtClean="0"/>
              <a:t>How can this idea be improved upon?</a:t>
            </a:r>
          </a:p>
          <a:p>
            <a:endParaRPr lang="en-US" dirty="0" smtClean="0"/>
          </a:p>
          <a:p>
            <a:r>
              <a:rPr lang="en-US" dirty="0" smtClean="0"/>
              <a:t>What applications </a:t>
            </a:r>
            <a:r>
              <a:rPr lang="en-US" dirty="0" smtClean="0"/>
              <a:t>or designs is it not useful or optimal</a:t>
            </a:r>
            <a:r>
              <a:rPr lang="en-US" dirty="0" smtClean="0"/>
              <a:t>? What applications or designs would it be best suited for?</a:t>
            </a:r>
            <a:endParaRPr lang="en-US" dirty="0" smtClean="0"/>
          </a:p>
        </p:txBody>
      </p:sp>
      <p:sp>
        <p:nvSpPr>
          <p:cNvPr id="4" name="Slide Number Placeholder 3"/>
          <p:cNvSpPr>
            <a:spLocks noGrp="1"/>
          </p:cNvSpPr>
          <p:nvPr>
            <p:ph type="sldNum" sz="quarter" idx="11"/>
          </p:nvPr>
        </p:nvSpPr>
        <p:spPr/>
        <p:txBody>
          <a:bodyPr/>
          <a:lstStyle/>
          <a:p>
            <a:fld id="{173F9154-291C-425A-A36F-60764B2CA33B}" type="slidenum">
              <a:rPr lang="en-US" smtClean="0"/>
              <a:pPr/>
              <a:t>22</a:t>
            </a:fld>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Papers</a:t>
            </a:r>
            <a:endParaRPr lang="en-US" dirty="0"/>
          </a:p>
        </p:txBody>
      </p:sp>
      <p:sp>
        <p:nvSpPr>
          <p:cNvPr id="6" name="Content Placeholder 5"/>
          <p:cNvSpPr>
            <a:spLocks noGrp="1"/>
          </p:cNvSpPr>
          <p:nvPr>
            <p:ph idx="1"/>
          </p:nvPr>
        </p:nvSpPr>
        <p:spPr>
          <a:xfrm>
            <a:off x="1030014" y="1600199"/>
            <a:ext cx="7798676" cy="4821622"/>
          </a:xfrm>
        </p:spPr>
        <p:txBody>
          <a:bodyPr>
            <a:normAutofit/>
          </a:bodyPr>
          <a:lstStyle/>
          <a:p>
            <a:pPr>
              <a:buFont typeface="+mj-lt"/>
              <a:buAutoNum type="arabicPeriod"/>
            </a:pPr>
            <a:r>
              <a:rPr lang="en-US" sz="1400" dirty="0" err="1" smtClean="0"/>
              <a:t>Fasang</a:t>
            </a:r>
            <a:r>
              <a:rPr lang="en-US" sz="1400" dirty="0" smtClean="0"/>
              <a:t>, P.P.; Mullins, D.; Wong, T., "Design for testability for mixed analog/digital ASICs," Custom Integrated Circuits Conference, 1988., Proceedings of the IEEE 1988 , vol., no., pp.16.5/1,16.5/4, 16-19 May 1988</a:t>
            </a:r>
          </a:p>
          <a:p>
            <a:pPr>
              <a:buFont typeface="+mj-lt"/>
              <a:buAutoNum type="arabicPeriod"/>
            </a:pPr>
            <a:r>
              <a:rPr lang="en-US" sz="1400" dirty="0" err="1" smtClean="0"/>
              <a:t>Meixner</a:t>
            </a:r>
            <a:r>
              <a:rPr lang="en-US" sz="1400" dirty="0" smtClean="0"/>
              <a:t>, A.; </a:t>
            </a:r>
            <a:r>
              <a:rPr lang="en-US" sz="1400" dirty="0" err="1" smtClean="0"/>
              <a:t>Maly</a:t>
            </a:r>
            <a:r>
              <a:rPr lang="en-US" sz="1400" dirty="0" smtClean="0"/>
              <a:t>, W., "FAULT MODELING FOR THE TESTING OF MIXED INTEGRATED CIRCUITS," Test Conference, 1991, Proceedings., International , vol., no., pp.564,, 26-30 Oct 1991</a:t>
            </a:r>
          </a:p>
          <a:p>
            <a:pPr>
              <a:buFont typeface="+mj-lt"/>
              <a:buAutoNum type="arabicPeriod"/>
            </a:pPr>
            <a:r>
              <a:rPr lang="en-US" sz="1400" dirty="0" smtClean="0"/>
              <a:t>Sam Huynh; </a:t>
            </a:r>
            <a:r>
              <a:rPr lang="en-US" sz="1400" dirty="0" err="1" smtClean="0"/>
              <a:t>Jinyan</a:t>
            </a:r>
            <a:r>
              <a:rPr lang="en-US" sz="1400" dirty="0" smtClean="0"/>
              <a:t> Zhang; Kim, S.; </a:t>
            </a:r>
            <a:r>
              <a:rPr lang="en-US" sz="1400" dirty="0" err="1" smtClean="0"/>
              <a:t>Devarayanadurg</a:t>
            </a:r>
            <a:r>
              <a:rPr lang="en-US" sz="1400" dirty="0" smtClean="0"/>
              <a:t>, G.; Soma, M., "Efficient test set design for analog and mixed-signal circuits and systems," Test Symposium, 1999. (ATS '99) Proceedings. Eighth Asian , vol., no., pp.239,244, 1999</a:t>
            </a:r>
          </a:p>
          <a:p>
            <a:pPr>
              <a:buFont typeface="+mj-lt"/>
              <a:buAutoNum type="arabicPeriod"/>
            </a:pPr>
            <a:r>
              <a:rPr lang="en-US" sz="1400" dirty="0" err="1" smtClean="0"/>
              <a:t>Sehgal</a:t>
            </a:r>
            <a:r>
              <a:rPr lang="en-US" sz="1400" dirty="0" smtClean="0"/>
              <a:t>, A.; </a:t>
            </a:r>
            <a:r>
              <a:rPr lang="en-US" sz="1400" dirty="0" err="1" smtClean="0"/>
              <a:t>Ozev</a:t>
            </a:r>
            <a:r>
              <a:rPr lang="en-US" sz="1400" dirty="0" smtClean="0"/>
              <a:t>, S.; </a:t>
            </a:r>
            <a:r>
              <a:rPr lang="en-US" sz="1400" dirty="0" err="1" smtClean="0"/>
              <a:t>Chakrabarty</a:t>
            </a:r>
            <a:r>
              <a:rPr lang="en-US" sz="1400" dirty="0" smtClean="0"/>
              <a:t>, K., "Test infrastructure design for mixed-signal SOCs with wrapped analog cores," Very Large Scale Integration (VLSI) Systems, IEEE Transactions on , vol.14, no.3, pp.292,304, March 2006</a:t>
            </a:r>
          </a:p>
          <a:p>
            <a:pPr>
              <a:buFont typeface="+mj-lt"/>
              <a:buAutoNum type="arabicPeriod"/>
            </a:pPr>
            <a:r>
              <a:rPr lang="en-US" sz="1400" dirty="0" err="1" smtClean="0"/>
              <a:t>Joonsung</a:t>
            </a:r>
            <a:r>
              <a:rPr lang="en-US" sz="1400" dirty="0" smtClean="0"/>
              <a:t> Park; Shin, H.; Abraham, J.A., "Parallel Loopback Test of Mixed-Signal Circuits," VLSI Test Symposium, 2008. VTS 2008. 26th IEEE , vol., no., pp.309,316, April 27 2008-May 1 2008</a:t>
            </a:r>
          </a:p>
          <a:p>
            <a:pPr>
              <a:buFont typeface="+mj-lt"/>
              <a:buAutoNum type="arabicPeriod"/>
            </a:pPr>
            <a:endParaRPr lang="en-US" sz="1600" dirty="0"/>
          </a:p>
        </p:txBody>
      </p:sp>
      <p:sp>
        <p:nvSpPr>
          <p:cNvPr id="5" name="Slide Number Placeholder 4"/>
          <p:cNvSpPr>
            <a:spLocks noGrp="1"/>
          </p:cNvSpPr>
          <p:nvPr>
            <p:ph type="sldNum" sz="quarter" idx="10"/>
          </p:nvPr>
        </p:nvSpPr>
        <p:spPr/>
        <p:txBody>
          <a:bodyPr/>
          <a:lstStyle/>
          <a:p>
            <a:fld id="{7DC037FA-BCBC-49B3-86A4-1FB658F4CA97}" type="slidenum">
              <a:rPr lang="en-US" smtClean="0"/>
              <a:pPr/>
              <a:t>23</a:t>
            </a:fld>
            <a:endParaRPr lang="en-US" dirty="0"/>
          </a:p>
        </p:txBody>
      </p:sp>
    </p:spTree>
    <p:extLst>
      <p:ext uri="{BB962C8B-B14F-4D97-AF65-F5344CB8AC3E}">
        <p14:creationId xmlns="" xmlns:p14="http://schemas.microsoft.com/office/powerpoint/2010/main" val="313285914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Paper Map of Analog Test</a:t>
            </a:r>
            <a:endParaRPr lang="en-US" dirty="0"/>
          </a:p>
        </p:txBody>
      </p:sp>
      <p:sp>
        <p:nvSpPr>
          <p:cNvPr id="4" name="Slide Number Placeholder 3"/>
          <p:cNvSpPr>
            <a:spLocks noGrp="1"/>
          </p:cNvSpPr>
          <p:nvPr>
            <p:ph type="sldNum" sz="quarter" idx="11"/>
          </p:nvPr>
        </p:nvSpPr>
        <p:spPr/>
        <p:txBody>
          <a:bodyPr/>
          <a:lstStyle/>
          <a:p>
            <a:fld id="{173F9154-291C-425A-A36F-60764B2CA33B}" type="slidenum">
              <a:rPr lang="en-US" smtClean="0"/>
              <a:pPr/>
              <a:t>24</a:t>
            </a:fld>
            <a:endParaRPr lang="en-US" dirty="0"/>
          </a:p>
        </p:txBody>
      </p:sp>
      <p:sp>
        <p:nvSpPr>
          <p:cNvPr id="6" name="TextBox 5"/>
          <p:cNvSpPr txBox="1"/>
          <p:nvPr/>
        </p:nvSpPr>
        <p:spPr>
          <a:xfrm>
            <a:off x="923925" y="4654481"/>
            <a:ext cx="3028951" cy="369332"/>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n-US" dirty="0" smtClean="0"/>
              <a:t>[1] Design for Testability, 1988</a:t>
            </a:r>
            <a:endParaRPr lang="en-US" dirty="0"/>
          </a:p>
        </p:txBody>
      </p:sp>
      <p:sp>
        <p:nvSpPr>
          <p:cNvPr id="7" name="TextBox 6"/>
          <p:cNvSpPr txBox="1"/>
          <p:nvPr/>
        </p:nvSpPr>
        <p:spPr>
          <a:xfrm>
            <a:off x="2447925" y="3673195"/>
            <a:ext cx="3800475" cy="369332"/>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n-US" dirty="0" smtClean="0"/>
              <a:t>[3] Efficient Test Set Design, 1999</a:t>
            </a:r>
            <a:endParaRPr lang="en-US" dirty="0"/>
          </a:p>
        </p:txBody>
      </p:sp>
      <p:sp>
        <p:nvSpPr>
          <p:cNvPr id="10" name="Freeform 9"/>
          <p:cNvSpPr/>
          <p:nvPr/>
        </p:nvSpPr>
        <p:spPr>
          <a:xfrm>
            <a:off x="3539822" y="4042527"/>
            <a:ext cx="0" cy="591670"/>
          </a:xfrm>
          <a:custGeom>
            <a:avLst/>
            <a:gdLst>
              <a:gd name="connsiteX0" fmla="*/ 0 w 0"/>
              <a:gd name="connsiteY0" fmla="*/ 591670 h 591670"/>
              <a:gd name="connsiteX1" fmla="*/ 0 w 0"/>
              <a:gd name="connsiteY1" fmla="*/ 0 h 591670"/>
            </a:gdLst>
            <a:ahLst/>
            <a:cxnLst>
              <a:cxn ang="0">
                <a:pos x="connsiteX0" y="connsiteY0"/>
              </a:cxn>
              <a:cxn ang="0">
                <a:pos x="connsiteX1" y="connsiteY1"/>
              </a:cxn>
            </a:cxnLst>
            <a:rect l="l" t="t" r="r" b="b"/>
            <a:pathLst>
              <a:path h="591670">
                <a:moveTo>
                  <a:pt x="0" y="591670"/>
                </a:moveTo>
                <a:lnTo>
                  <a:pt x="0" y="0"/>
                </a:lnTo>
              </a:path>
            </a:pathLst>
          </a:custGeom>
          <a:noFill/>
          <a:ln w="28575">
            <a:solidFill>
              <a:srgbClr val="0F02B6"/>
            </a:solidFill>
            <a:prstDash val="sysDot"/>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3641236" y="4029127"/>
            <a:ext cx="1654664" cy="307777"/>
          </a:xfrm>
          <a:prstGeom prst="rect">
            <a:avLst/>
          </a:prstGeom>
          <a:noFill/>
        </p:spPr>
        <p:txBody>
          <a:bodyPr wrap="square" rtlCol="0">
            <a:spAutoFit/>
          </a:bodyPr>
          <a:lstStyle/>
          <a:p>
            <a:r>
              <a:rPr lang="en-US" sz="1400" i="1" dirty="0" smtClean="0"/>
              <a:t>Increase Efficiency</a:t>
            </a:r>
            <a:endParaRPr lang="en-US" sz="1400" i="1" dirty="0"/>
          </a:p>
        </p:txBody>
      </p:sp>
      <p:sp>
        <p:nvSpPr>
          <p:cNvPr id="16" name="TextBox 15"/>
          <p:cNvSpPr txBox="1"/>
          <p:nvPr/>
        </p:nvSpPr>
        <p:spPr>
          <a:xfrm>
            <a:off x="5164429" y="4654578"/>
            <a:ext cx="3217571" cy="369332"/>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n-US" dirty="0" smtClean="0"/>
              <a:t>[2] Fault Modeling, 1991</a:t>
            </a:r>
            <a:endParaRPr lang="en-US" dirty="0"/>
          </a:p>
        </p:txBody>
      </p:sp>
      <p:sp>
        <p:nvSpPr>
          <p:cNvPr id="19" name="TextBox 18"/>
          <p:cNvSpPr txBox="1"/>
          <p:nvPr/>
        </p:nvSpPr>
        <p:spPr>
          <a:xfrm>
            <a:off x="971550" y="2647112"/>
            <a:ext cx="3543300" cy="369332"/>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n-US" dirty="0" smtClean="0"/>
              <a:t>[4] Test Infrastructure Design, 2006</a:t>
            </a:r>
            <a:endParaRPr lang="en-US" dirty="0"/>
          </a:p>
        </p:txBody>
      </p:sp>
      <p:sp>
        <p:nvSpPr>
          <p:cNvPr id="23" name="TextBox 22"/>
          <p:cNvSpPr txBox="1"/>
          <p:nvPr/>
        </p:nvSpPr>
        <p:spPr>
          <a:xfrm>
            <a:off x="4980377" y="2667930"/>
            <a:ext cx="3277798" cy="369332"/>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n-US" dirty="0" smtClean="0"/>
              <a:t>[5] Parallel Loopback Test, 2008</a:t>
            </a:r>
            <a:endParaRPr lang="en-US" dirty="0"/>
          </a:p>
        </p:txBody>
      </p:sp>
      <p:sp>
        <p:nvSpPr>
          <p:cNvPr id="22" name="Freeform 21"/>
          <p:cNvSpPr/>
          <p:nvPr/>
        </p:nvSpPr>
        <p:spPr>
          <a:xfrm>
            <a:off x="5301947" y="4042527"/>
            <a:ext cx="0" cy="591670"/>
          </a:xfrm>
          <a:custGeom>
            <a:avLst/>
            <a:gdLst>
              <a:gd name="connsiteX0" fmla="*/ 0 w 0"/>
              <a:gd name="connsiteY0" fmla="*/ 591670 h 591670"/>
              <a:gd name="connsiteX1" fmla="*/ 0 w 0"/>
              <a:gd name="connsiteY1" fmla="*/ 0 h 591670"/>
            </a:gdLst>
            <a:ahLst/>
            <a:cxnLst>
              <a:cxn ang="0">
                <a:pos x="connsiteX0" y="connsiteY0"/>
              </a:cxn>
              <a:cxn ang="0">
                <a:pos x="connsiteX1" y="connsiteY1"/>
              </a:cxn>
            </a:cxnLst>
            <a:rect l="l" t="t" r="r" b="b"/>
            <a:pathLst>
              <a:path h="591670">
                <a:moveTo>
                  <a:pt x="0" y="591670"/>
                </a:moveTo>
                <a:lnTo>
                  <a:pt x="0" y="0"/>
                </a:lnTo>
              </a:path>
            </a:pathLst>
          </a:custGeom>
          <a:noFill/>
          <a:ln w="28575">
            <a:solidFill>
              <a:srgbClr val="0F02B6"/>
            </a:solidFill>
            <a:prstDash val="sysDot"/>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reeform 28"/>
          <p:cNvSpPr/>
          <p:nvPr/>
        </p:nvSpPr>
        <p:spPr>
          <a:xfrm>
            <a:off x="3644597" y="3032877"/>
            <a:ext cx="0" cy="591670"/>
          </a:xfrm>
          <a:custGeom>
            <a:avLst/>
            <a:gdLst>
              <a:gd name="connsiteX0" fmla="*/ 0 w 0"/>
              <a:gd name="connsiteY0" fmla="*/ 591670 h 591670"/>
              <a:gd name="connsiteX1" fmla="*/ 0 w 0"/>
              <a:gd name="connsiteY1" fmla="*/ 0 h 591670"/>
            </a:gdLst>
            <a:ahLst/>
            <a:cxnLst>
              <a:cxn ang="0">
                <a:pos x="connsiteX0" y="connsiteY0"/>
              </a:cxn>
              <a:cxn ang="0">
                <a:pos x="connsiteX1" y="connsiteY1"/>
              </a:cxn>
            </a:cxnLst>
            <a:rect l="l" t="t" r="r" b="b"/>
            <a:pathLst>
              <a:path h="591670">
                <a:moveTo>
                  <a:pt x="0" y="591670"/>
                </a:moveTo>
                <a:lnTo>
                  <a:pt x="0" y="0"/>
                </a:lnTo>
              </a:path>
            </a:pathLst>
          </a:custGeom>
          <a:noFill/>
          <a:ln w="28575">
            <a:solidFill>
              <a:srgbClr val="0F02B6"/>
            </a:solidFill>
            <a:prstDash val="sysDot"/>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p:cNvSpPr txBox="1"/>
          <p:nvPr/>
        </p:nvSpPr>
        <p:spPr>
          <a:xfrm>
            <a:off x="1809750" y="2981377"/>
            <a:ext cx="1847850" cy="307777"/>
          </a:xfrm>
          <a:prstGeom prst="rect">
            <a:avLst/>
          </a:prstGeom>
          <a:noFill/>
        </p:spPr>
        <p:txBody>
          <a:bodyPr wrap="square" rtlCol="0">
            <a:spAutoFit/>
          </a:bodyPr>
          <a:lstStyle/>
          <a:p>
            <a:r>
              <a:rPr lang="en-US" sz="1400" i="1" dirty="0" smtClean="0"/>
              <a:t>Increase Complexity</a:t>
            </a:r>
            <a:endParaRPr lang="en-US" sz="1400" i="1" dirty="0"/>
          </a:p>
        </p:txBody>
      </p:sp>
      <p:sp>
        <p:nvSpPr>
          <p:cNvPr id="31" name="Freeform 30"/>
          <p:cNvSpPr/>
          <p:nvPr/>
        </p:nvSpPr>
        <p:spPr>
          <a:xfrm>
            <a:off x="5835347" y="3051927"/>
            <a:ext cx="0" cy="591670"/>
          </a:xfrm>
          <a:custGeom>
            <a:avLst/>
            <a:gdLst>
              <a:gd name="connsiteX0" fmla="*/ 0 w 0"/>
              <a:gd name="connsiteY0" fmla="*/ 591670 h 591670"/>
              <a:gd name="connsiteX1" fmla="*/ 0 w 0"/>
              <a:gd name="connsiteY1" fmla="*/ 0 h 591670"/>
            </a:gdLst>
            <a:ahLst/>
            <a:cxnLst>
              <a:cxn ang="0">
                <a:pos x="connsiteX0" y="connsiteY0"/>
              </a:cxn>
              <a:cxn ang="0">
                <a:pos x="connsiteX1" y="connsiteY1"/>
              </a:cxn>
            </a:cxnLst>
            <a:rect l="l" t="t" r="r" b="b"/>
            <a:pathLst>
              <a:path h="591670">
                <a:moveTo>
                  <a:pt x="0" y="591670"/>
                </a:moveTo>
                <a:lnTo>
                  <a:pt x="0" y="0"/>
                </a:lnTo>
              </a:path>
            </a:pathLst>
          </a:custGeom>
          <a:noFill/>
          <a:ln w="28575">
            <a:solidFill>
              <a:srgbClr val="0F02B6"/>
            </a:solidFill>
            <a:prstDash val="sysDot"/>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Freeform 31"/>
          <p:cNvSpPr/>
          <p:nvPr/>
        </p:nvSpPr>
        <p:spPr>
          <a:xfrm rot="5400000" flipH="1">
            <a:off x="4507425" y="4164525"/>
            <a:ext cx="142876" cy="1186423"/>
          </a:xfrm>
          <a:custGeom>
            <a:avLst/>
            <a:gdLst>
              <a:gd name="connsiteX0" fmla="*/ 0 w 0"/>
              <a:gd name="connsiteY0" fmla="*/ 591670 h 591670"/>
              <a:gd name="connsiteX1" fmla="*/ 0 w 0"/>
              <a:gd name="connsiteY1" fmla="*/ 0 h 591670"/>
            </a:gdLst>
            <a:ahLst/>
            <a:cxnLst>
              <a:cxn ang="0">
                <a:pos x="connsiteX0" y="connsiteY0"/>
              </a:cxn>
              <a:cxn ang="0">
                <a:pos x="connsiteX1" y="connsiteY1"/>
              </a:cxn>
            </a:cxnLst>
            <a:rect l="l" t="t" r="r" b="b"/>
            <a:pathLst>
              <a:path h="591670">
                <a:moveTo>
                  <a:pt x="0" y="591670"/>
                </a:moveTo>
                <a:lnTo>
                  <a:pt x="0" y="0"/>
                </a:lnTo>
              </a:path>
            </a:pathLst>
          </a:custGeom>
          <a:noFill/>
          <a:ln w="28575">
            <a:solidFill>
              <a:srgbClr val="0F02B6"/>
            </a:solidFill>
            <a:prstDash val="sysDot"/>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p:cNvSpPr txBox="1"/>
          <p:nvPr/>
        </p:nvSpPr>
        <p:spPr>
          <a:xfrm>
            <a:off x="5984386" y="3019477"/>
            <a:ext cx="1902314" cy="307777"/>
          </a:xfrm>
          <a:prstGeom prst="rect">
            <a:avLst/>
          </a:prstGeom>
          <a:noFill/>
        </p:spPr>
        <p:txBody>
          <a:bodyPr wrap="square" rtlCol="0">
            <a:spAutoFit/>
          </a:bodyPr>
          <a:lstStyle/>
          <a:p>
            <a:r>
              <a:rPr lang="en-US" sz="1400" i="1" dirty="0" smtClean="0"/>
              <a:t>Decrease testing time</a:t>
            </a:r>
            <a:endParaRPr lang="en-US" sz="1400" i="1" dirty="0"/>
          </a:p>
        </p:txBody>
      </p:sp>
    </p:spTree>
    <p:extLst>
      <p:ext uri="{BB962C8B-B14F-4D97-AF65-F5344CB8AC3E}">
        <p14:creationId xmlns="" xmlns:p14="http://schemas.microsoft.com/office/powerpoint/2010/main" val="38664974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 to Analog Test</a:t>
            </a:r>
            <a:endParaRPr lang="en-US" dirty="0"/>
          </a:p>
        </p:txBody>
      </p:sp>
      <p:sp>
        <p:nvSpPr>
          <p:cNvPr id="3" name="Content Placeholder 2"/>
          <p:cNvSpPr>
            <a:spLocks noGrp="1"/>
          </p:cNvSpPr>
          <p:nvPr>
            <p:ph idx="1"/>
          </p:nvPr>
        </p:nvSpPr>
        <p:spPr/>
        <p:txBody>
          <a:bodyPr/>
          <a:lstStyle/>
          <a:p>
            <a:r>
              <a:rPr lang="en-US" dirty="0" smtClean="0"/>
              <a:t>Analog testing has been a challenge</a:t>
            </a:r>
          </a:p>
          <a:p>
            <a:pPr lvl="1"/>
            <a:r>
              <a:rPr lang="en-US" dirty="0" smtClean="0"/>
              <a:t>Testability does not come as easily as digital testing</a:t>
            </a:r>
          </a:p>
          <a:p>
            <a:r>
              <a:rPr lang="en-US" dirty="0" smtClean="0"/>
              <a:t>Approach in the past was simple:</a:t>
            </a:r>
          </a:p>
          <a:p>
            <a:pPr lvl="1"/>
            <a:r>
              <a:rPr lang="en-US" dirty="0" smtClean="0"/>
              <a:t>Add multiplexers for testability</a:t>
            </a:r>
          </a:p>
          <a:p>
            <a:pPr lvl="1"/>
            <a:r>
              <a:rPr lang="en-US" dirty="0" smtClean="0"/>
              <a:t>Decide on </a:t>
            </a:r>
            <a:r>
              <a:rPr lang="en-US" b="1" dirty="0" smtClean="0"/>
              <a:t>parameters</a:t>
            </a:r>
            <a:r>
              <a:rPr lang="en-US" dirty="0" smtClean="0"/>
              <a:t> to be tested – no need to look into specific faults</a:t>
            </a:r>
          </a:p>
          <a:p>
            <a:pPr lvl="1"/>
            <a:r>
              <a:rPr lang="en-US" dirty="0" smtClean="0"/>
              <a:t>Create a procedure for extracting parameters</a:t>
            </a:r>
          </a:p>
          <a:p>
            <a:endParaRPr lang="en-US" dirty="0" smtClean="0"/>
          </a:p>
          <a:p>
            <a:r>
              <a:rPr lang="en-US" dirty="0" smtClean="0"/>
              <a:t>Interesting note: This idea was novel enough for a CICC paper in 1988</a:t>
            </a:r>
          </a:p>
          <a:p>
            <a:pPr lvl="1"/>
            <a:endParaRPr lang="en-US" dirty="0"/>
          </a:p>
        </p:txBody>
      </p:sp>
      <p:sp>
        <p:nvSpPr>
          <p:cNvPr id="4" name="Slide Number Placeholder 3"/>
          <p:cNvSpPr>
            <a:spLocks noGrp="1"/>
          </p:cNvSpPr>
          <p:nvPr>
            <p:ph type="sldNum" sz="quarter" idx="11"/>
          </p:nvPr>
        </p:nvSpPr>
        <p:spPr/>
        <p:txBody>
          <a:bodyPr/>
          <a:lstStyle/>
          <a:p>
            <a:fld id="{173F9154-291C-425A-A36F-60764B2CA33B}" type="slidenum">
              <a:rPr lang="en-US" smtClean="0"/>
              <a:pPr/>
              <a:t>3</a:t>
            </a:fld>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895350" y="1276350"/>
            <a:ext cx="8248650" cy="4608184"/>
          </a:xfrm>
          <a:prstGeom prst="rect">
            <a:avLst/>
          </a:prstGeom>
          <a:noFill/>
          <a:ln w="9525">
            <a:noFill/>
            <a:miter lim="800000"/>
            <a:headEnd/>
            <a:tailEnd/>
          </a:ln>
        </p:spPr>
      </p:pic>
      <p:sp>
        <p:nvSpPr>
          <p:cNvPr id="2" name="Title 1"/>
          <p:cNvSpPr>
            <a:spLocks noGrp="1"/>
          </p:cNvSpPr>
          <p:nvPr>
            <p:ph type="title"/>
          </p:nvPr>
        </p:nvSpPr>
        <p:spPr/>
        <p:txBody>
          <a:bodyPr/>
          <a:lstStyle/>
          <a:p>
            <a:r>
              <a:rPr lang="en-US" dirty="0" smtClean="0"/>
              <a:t>Intro to Analog Test</a:t>
            </a:r>
            <a:endParaRPr lang="en-US" dirty="0"/>
          </a:p>
        </p:txBody>
      </p:sp>
      <p:sp>
        <p:nvSpPr>
          <p:cNvPr id="4" name="Slide Number Placeholder 3"/>
          <p:cNvSpPr>
            <a:spLocks noGrp="1"/>
          </p:cNvSpPr>
          <p:nvPr>
            <p:ph type="sldNum" sz="quarter" idx="11"/>
          </p:nvPr>
        </p:nvSpPr>
        <p:spPr/>
        <p:txBody>
          <a:bodyPr/>
          <a:lstStyle/>
          <a:p>
            <a:fld id="{173F9154-291C-425A-A36F-60764B2CA33B}" type="slidenum">
              <a:rPr lang="en-US" smtClean="0"/>
              <a:pPr/>
              <a:t>4</a:t>
            </a:fld>
            <a:endParaRPr lang="en-US" dirty="0"/>
          </a:p>
        </p:txBody>
      </p:sp>
      <p:sp>
        <p:nvSpPr>
          <p:cNvPr id="6" name="TextBox 5"/>
          <p:cNvSpPr txBox="1"/>
          <p:nvPr/>
        </p:nvSpPr>
        <p:spPr>
          <a:xfrm>
            <a:off x="3686175" y="6096000"/>
            <a:ext cx="5007718" cy="338554"/>
          </a:xfrm>
          <a:prstGeom prst="rect">
            <a:avLst/>
          </a:prstGeom>
          <a:noFill/>
        </p:spPr>
        <p:txBody>
          <a:bodyPr wrap="none" rtlCol="0">
            <a:spAutoFit/>
          </a:bodyPr>
          <a:lstStyle/>
          <a:p>
            <a:r>
              <a:rPr lang="en-US" sz="1600" dirty="0" smtClean="0"/>
              <a:t>[1] “Design For Testability For Mixed Analog/Digital ASICs”</a:t>
            </a:r>
            <a:endParaRPr lang="en-US" sz="16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1845153" y="1904999"/>
            <a:ext cx="5973180" cy="4352925"/>
          </a:xfrm>
          <a:prstGeom prst="rect">
            <a:avLst/>
          </a:prstGeom>
          <a:noFill/>
          <a:ln w="9525">
            <a:noFill/>
            <a:miter lim="800000"/>
            <a:headEnd/>
            <a:tailEnd/>
          </a:ln>
        </p:spPr>
      </p:pic>
      <p:sp>
        <p:nvSpPr>
          <p:cNvPr id="2" name="Title 1"/>
          <p:cNvSpPr>
            <a:spLocks noGrp="1"/>
          </p:cNvSpPr>
          <p:nvPr>
            <p:ph type="title"/>
          </p:nvPr>
        </p:nvSpPr>
        <p:spPr/>
        <p:txBody>
          <a:bodyPr/>
          <a:lstStyle/>
          <a:p>
            <a:r>
              <a:rPr lang="en-US" dirty="0" smtClean="0"/>
              <a:t>Intro to Analog Test</a:t>
            </a:r>
            <a:endParaRPr lang="en-US" dirty="0"/>
          </a:p>
        </p:txBody>
      </p:sp>
      <p:sp>
        <p:nvSpPr>
          <p:cNvPr id="4" name="Slide Number Placeholder 3"/>
          <p:cNvSpPr>
            <a:spLocks noGrp="1"/>
          </p:cNvSpPr>
          <p:nvPr>
            <p:ph type="sldNum" sz="quarter" idx="11"/>
          </p:nvPr>
        </p:nvSpPr>
        <p:spPr/>
        <p:txBody>
          <a:bodyPr/>
          <a:lstStyle/>
          <a:p>
            <a:fld id="{173F9154-291C-425A-A36F-60764B2CA33B}" type="slidenum">
              <a:rPr lang="en-US" smtClean="0"/>
              <a:pPr/>
              <a:t>5</a:t>
            </a:fld>
            <a:endParaRPr lang="en-US" dirty="0"/>
          </a:p>
        </p:txBody>
      </p:sp>
      <p:sp>
        <p:nvSpPr>
          <p:cNvPr id="6" name="TextBox 5"/>
          <p:cNvSpPr txBox="1"/>
          <p:nvPr/>
        </p:nvSpPr>
        <p:spPr>
          <a:xfrm>
            <a:off x="3686175" y="6096000"/>
            <a:ext cx="5007718" cy="338554"/>
          </a:xfrm>
          <a:prstGeom prst="rect">
            <a:avLst/>
          </a:prstGeom>
          <a:noFill/>
        </p:spPr>
        <p:txBody>
          <a:bodyPr wrap="none" rtlCol="0">
            <a:spAutoFit/>
          </a:bodyPr>
          <a:lstStyle/>
          <a:p>
            <a:r>
              <a:rPr lang="en-US" sz="1600" dirty="0" smtClean="0"/>
              <a:t>[1] “Design For Testability For Mixed Analog/Digital ASICs”</a:t>
            </a:r>
            <a:endParaRPr lang="en-US" sz="1600" dirty="0"/>
          </a:p>
        </p:txBody>
      </p:sp>
      <p:sp>
        <p:nvSpPr>
          <p:cNvPr id="7" name="TextBox 6"/>
          <p:cNvSpPr txBox="1"/>
          <p:nvPr/>
        </p:nvSpPr>
        <p:spPr>
          <a:xfrm>
            <a:off x="1552575" y="1504950"/>
            <a:ext cx="2766206" cy="400110"/>
          </a:xfrm>
          <a:prstGeom prst="rect">
            <a:avLst/>
          </a:prstGeom>
          <a:noFill/>
        </p:spPr>
        <p:txBody>
          <a:bodyPr wrap="none" rtlCol="0">
            <a:spAutoFit/>
          </a:bodyPr>
          <a:lstStyle/>
          <a:p>
            <a:r>
              <a:rPr lang="en-US" sz="2000" dirty="0" smtClean="0"/>
              <a:t>Example Test </a:t>
            </a:r>
            <a:r>
              <a:rPr lang="en-US" sz="2000" dirty="0" err="1" smtClean="0"/>
              <a:t>Prodedure</a:t>
            </a:r>
            <a:r>
              <a:rPr lang="en-US" sz="2000" dirty="0" smtClean="0"/>
              <a:t>:</a:t>
            </a:r>
            <a:endParaRPr lang="en-US" sz="20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a:stretch>
            <a:fillRect/>
          </a:stretch>
        </p:blipFill>
        <p:spPr bwMode="auto">
          <a:xfrm>
            <a:off x="5493089" y="1200150"/>
            <a:ext cx="2941641" cy="5105400"/>
          </a:xfrm>
          <a:prstGeom prst="rect">
            <a:avLst/>
          </a:prstGeom>
          <a:noFill/>
          <a:ln w="9525">
            <a:noFill/>
            <a:miter lim="800000"/>
            <a:headEnd/>
            <a:tailEnd/>
          </a:ln>
        </p:spPr>
      </p:pic>
      <p:sp>
        <p:nvSpPr>
          <p:cNvPr id="2" name="Title 1"/>
          <p:cNvSpPr>
            <a:spLocks noGrp="1"/>
          </p:cNvSpPr>
          <p:nvPr>
            <p:ph type="title"/>
          </p:nvPr>
        </p:nvSpPr>
        <p:spPr/>
        <p:txBody>
          <a:bodyPr/>
          <a:lstStyle/>
          <a:p>
            <a:r>
              <a:rPr lang="en-US" dirty="0" smtClean="0"/>
              <a:t>Designing a Fault Model</a:t>
            </a:r>
            <a:endParaRPr lang="en-US" dirty="0"/>
          </a:p>
        </p:txBody>
      </p:sp>
      <p:sp>
        <p:nvSpPr>
          <p:cNvPr id="3" name="Content Placeholder 2"/>
          <p:cNvSpPr>
            <a:spLocks noGrp="1"/>
          </p:cNvSpPr>
          <p:nvPr>
            <p:ph idx="1"/>
          </p:nvPr>
        </p:nvSpPr>
        <p:spPr>
          <a:xfrm>
            <a:off x="1219199" y="1600200"/>
            <a:ext cx="4143375" cy="4610100"/>
          </a:xfrm>
        </p:spPr>
        <p:txBody>
          <a:bodyPr>
            <a:normAutofit fontScale="92500" lnSpcReduction="20000"/>
          </a:bodyPr>
          <a:lstStyle/>
          <a:p>
            <a:r>
              <a:rPr lang="en-US" sz="2400" dirty="0" smtClean="0"/>
              <a:t>Simulate the physical causes of faults instead of arbitrary varying performance specs</a:t>
            </a:r>
          </a:p>
          <a:p>
            <a:endParaRPr lang="en-US" sz="2400" dirty="0" smtClean="0"/>
          </a:p>
          <a:p>
            <a:r>
              <a:rPr lang="en-US" sz="2400" dirty="0" smtClean="0"/>
              <a:t>Simulate multiple types of defects</a:t>
            </a:r>
          </a:p>
          <a:p>
            <a:pPr lvl="1"/>
            <a:r>
              <a:rPr lang="en-US" sz="1400" dirty="0" smtClean="0"/>
              <a:t>Spot defects (shorts, opens)</a:t>
            </a:r>
          </a:p>
          <a:p>
            <a:pPr lvl="1"/>
            <a:r>
              <a:rPr lang="en-US" sz="1400" dirty="0" smtClean="0"/>
              <a:t>Variation in process parameters</a:t>
            </a:r>
          </a:p>
          <a:p>
            <a:endParaRPr lang="en-US" sz="2400" dirty="0" smtClean="0"/>
          </a:p>
          <a:p>
            <a:r>
              <a:rPr lang="en-US" sz="2400" dirty="0" smtClean="0"/>
              <a:t>Form a model</a:t>
            </a:r>
          </a:p>
          <a:p>
            <a:pPr lvl="1"/>
            <a:r>
              <a:rPr lang="en-US" sz="1400" dirty="0" smtClean="0"/>
              <a:t>Model working circuit</a:t>
            </a:r>
          </a:p>
          <a:p>
            <a:pPr lvl="1"/>
            <a:r>
              <a:rPr lang="en-US" sz="1400" dirty="0" smtClean="0"/>
              <a:t>Introduce elements to deform behavior</a:t>
            </a:r>
          </a:p>
          <a:p>
            <a:endParaRPr lang="en-US" sz="2400" dirty="0" smtClean="0"/>
          </a:p>
          <a:p>
            <a:r>
              <a:rPr lang="en-US" sz="2400" dirty="0" smtClean="0"/>
              <a:t>Verify the fault model</a:t>
            </a:r>
          </a:p>
          <a:p>
            <a:pPr lvl="1"/>
            <a:r>
              <a:rPr lang="en-US" sz="1400" dirty="0" smtClean="0"/>
              <a:t>Compare and quantify similarities and differences  between model and simulation until model is adequate</a:t>
            </a:r>
            <a:endParaRPr lang="en-US" sz="1400" dirty="0"/>
          </a:p>
        </p:txBody>
      </p:sp>
      <p:sp>
        <p:nvSpPr>
          <p:cNvPr id="4" name="Slide Number Placeholder 3"/>
          <p:cNvSpPr>
            <a:spLocks noGrp="1"/>
          </p:cNvSpPr>
          <p:nvPr>
            <p:ph type="sldNum" sz="quarter" idx="11"/>
          </p:nvPr>
        </p:nvSpPr>
        <p:spPr/>
        <p:txBody>
          <a:bodyPr/>
          <a:lstStyle/>
          <a:p>
            <a:fld id="{173F9154-291C-425A-A36F-60764B2CA33B}" type="slidenum">
              <a:rPr lang="en-US" smtClean="0"/>
              <a:pPr/>
              <a:t>6</a:t>
            </a:fld>
            <a:endParaRPr lang="en-US" dirty="0"/>
          </a:p>
        </p:txBody>
      </p:sp>
      <p:sp>
        <p:nvSpPr>
          <p:cNvPr id="6" name="TextBox 5"/>
          <p:cNvSpPr txBox="1"/>
          <p:nvPr/>
        </p:nvSpPr>
        <p:spPr>
          <a:xfrm>
            <a:off x="2171700" y="6353175"/>
            <a:ext cx="6418808" cy="338554"/>
          </a:xfrm>
          <a:prstGeom prst="rect">
            <a:avLst/>
          </a:prstGeom>
          <a:noFill/>
        </p:spPr>
        <p:txBody>
          <a:bodyPr wrap="none" rtlCol="0">
            <a:spAutoFit/>
          </a:bodyPr>
          <a:lstStyle/>
          <a:p>
            <a:r>
              <a:rPr lang="en-US" sz="1600" dirty="0" smtClean="0"/>
              <a:t>[2] “FAULT MODELING FOR THE TESTING OF MIXED INTEGRATED CIRCUITS”</a:t>
            </a:r>
            <a:endParaRPr lang="en-US" sz="16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0" name="Picture 4"/>
          <p:cNvPicPr>
            <a:picLocks noChangeAspect="1" noChangeArrowheads="1"/>
          </p:cNvPicPr>
          <p:nvPr/>
        </p:nvPicPr>
        <p:blipFill>
          <a:blip r:embed="rId2" cstate="print"/>
          <a:srcRect/>
          <a:stretch>
            <a:fillRect/>
          </a:stretch>
        </p:blipFill>
        <p:spPr bwMode="auto">
          <a:xfrm>
            <a:off x="5719763" y="1395413"/>
            <a:ext cx="2790825" cy="2543175"/>
          </a:xfrm>
          <a:prstGeom prst="rect">
            <a:avLst/>
          </a:prstGeom>
          <a:noFill/>
          <a:ln w="9525">
            <a:noFill/>
            <a:miter lim="800000"/>
            <a:headEnd/>
            <a:tailEnd/>
          </a:ln>
        </p:spPr>
      </p:pic>
      <p:sp>
        <p:nvSpPr>
          <p:cNvPr id="2" name="Title 1"/>
          <p:cNvSpPr>
            <a:spLocks noGrp="1"/>
          </p:cNvSpPr>
          <p:nvPr>
            <p:ph type="title"/>
          </p:nvPr>
        </p:nvSpPr>
        <p:spPr/>
        <p:txBody>
          <a:bodyPr/>
          <a:lstStyle/>
          <a:p>
            <a:r>
              <a:rPr lang="en-US" dirty="0" smtClean="0"/>
              <a:t>Analog Fault Model Example</a:t>
            </a:r>
            <a:endParaRPr lang="en-US" dirty="0"/>
          </a:p>
        </p:txBody>
      </p:sp>
      <p:sp>
        <p:nvSpPr>
          <p:cNvPr id="4" name="Slide Number Placeholder 3"/>
          <p:cNvSpPr>
            <a:spLocks noGrp="1"/>
          </p:cNvSpPr>
          <p:nvPr>
            <p:ph type="sldNum" sz="quarter" idx="11"/>
          </p:nvPr>
        </p:nvSpPr>
        <p:spPr/>
        <p:txBody>
          <a:bodyPr/>
          <a:lstStyle/>
          <a:p>
            <a:fld id="{173F9154-291C-425A-A36F-60764B2CA33B}" type="slidenum">
              <a:rPr lang="en-US" smtClean="0"/>
              <a:pPr/>
              <a:t>7</a:t>
            </a:fld>
            <a:endParaRPr lang="en-US" dirty="0"/>
          </a:p>
        </p:txBody>
      </p:sp>
      <p:pic>
        <p:nvPicPr>
          <p:cNvPr id="4098" name="Picture 2"/>
          <p:cNvPicPr>
            <a:picLocks noChangeAspect="1" noChangeArrowheads="1"/>
          </p:cNvPicPr>
          <p:nvPr/>
        </p:nvPicPr>
        <p:blipFill>
          <a:blip r:embed="rId3" cstate="print"/>
          <a:srcRect/>
          <a:stretch>
            <a:fillRect/>
          </a:stretch>
        </p:blipFill>
        <p:spPr bwMode="auto">
          <a:xfrm>
            <a:off x="1843088" y="4014788"/>
            <a:ext cx="5895975" cy="2295525"/>
          </a:xfrm>
          <a:prstGeom prst="rect">
            <a:avLst/>
          </a:prstGeom>
          <a:noFill/>
          <a:ln w="9525">
            <a:noFill/>
            <a:miter lim="800000"/>
            <a:headEnd/>
            <a:tailEnd/>
          </a:ln>
        </p:spPr>
      </p:pic>
      <p:sp>
        <p:nvSpPr>
          <p:cNvPr id="8" name="TextBox 7"/>
          <p:cNvSpPr txBox="1"/>
          <p:nvPr/>
        </p:nvSpPr>
        <p:spPr>
          <a:xfrm>
            <a:off x="2171700" y="6353175"/>
            <a:ext cx="6418808" cy="338554"/>
          </a:xfrm>
          <a:prstGeom prst="rect">
            <a:avLst/>
          </a:prstGeom>
          <a:noFill/>
        </p:spPr>
        <p:txBody>
          <a:bodyPr wrap="none" rtlCol="0">
            <a:spAutoFit/>
          </a:bodyPr>
          <a:lstStyle/>
          <a:p>
            <a:r>
              <a:rPr lang="en-US" sz="1600" dirty="0" smtClean="0"/>
              <a:t>[2] “FAULT MODELING FOR THE TESTING OF MIXED INTEGRATED CIRCUITS”</a:t>
            </a:r>
            <a:endParaRPr lang="en-US" sz="1600" dirty="0"/>
          </a:p>
        </p:txBody>
      </p:sp>
      <p:sp>
        <p:nvSpPr>
          <p:cNvPr id="9" name="TextBox 8"/>
          <p:cNvSpPr txBox="1"/>
          <p:nvPr/>
        </p:nvSpPr>
        <p:spPr>
          <a:xfrm>
            <a:off x="3743325" y="2486025"/>
            <a:ext cx="1321516" cy="923330"/>
          </a:xfrm>
          <a:prstGeom prst="rect">
            <a:avLst/>
          </a:prstGeom>
          <a:noFill/>
        </p:spPr>
        <p:txBody>
          <a:bodyPr wrap="none" rtlCol="0">
            <a:spAutoFit/>
          </a:bodyPr>
          <a:lstStyle/>
          <a:p>
            <a:pPr algn="r"/>
            <a:r>
              <a:rPr lang="en-US" dirty="0" smtClean="0"/>
              <a:t>Circuit</a:t>
            </a:r>
          </a:p>
          <a:p>
            <a:pPr algn="r"/>
            <a:endParaRPr lang="en-US" dirty="0" smtClean="0"/>
          </a:p>
          <a:p>
            <a:pPr algn="r"/>
            <a:r>
              <a:rPr lang="en-US" dirty="0" smtClean="0"/>
              <a:t>Fault Model</a:t>
            </a:r>
            <a:endParaRPr lang="en-US" dirty="0"/>
          </a:p>
        </p:txBody>
      </p:sp>
      <p:sp>
        <p:nvSpPr>
          <p:cNvPr id="12" name="Freeform 11"/>
          <p:cNvSpPr/>
          <p:nvPr/>
        </p:nvSpPr>
        <p:spPr>
          <a:xfrm rot="5400000" flipH="1">
            <a:off x="5333999" y="2285999"/>
            <a:ext cx="161926" cy="600075"/>
          </a:xfrm>
          <a:custGeom>
            <a:avLst/>
            <a:gdLst>
              <a:gd name="connsiteX0" fmla="*/ 0 w 0"/>
              <a:gd name="connsiteY0" fmla="*/ 591670 h 591670"/>
              <a:gd name="connsiteX1" fmla="*/ 0 w 0"/>
              <a:gd name="connsiteY1" fmla="*/ 0 h 591670"/>
            </a:gdLst>
            <a:ahLst/>
            <a:cxnLst>
              <a:cxn ang="0">
                <a:pos x="connsiteX0" y="connsiteY0"/>
              </a:cxn>
              <a:cxn ang="0">
                <a:pos x="connsiteX1" y="connsiteY1"/>
              </a:cxn>
            </a:cxnLst>
            <a:rect l="l" t="t" r="r" b="b"/>
            <a:pathLst>
              <a:path h="591670">
                <a:moveTo>
                  <a:pt x="0" y="591670"/>
                </a:moveTo>
                <a:lnTo>
                  <a:pt x="0" y="0"/>
                </a:lnTo>
              </a:path>
            </a:pathLst>
          </a:custGeom>
          <a:noFill/>
          <a:ln w="28575">
            <a:solidFill>
              <a:srgbClr val="0F02B6"/>
            </a:solidFill>
            <a:prstDash val="sysDot"/>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2"/>
          <p:cNvSpPr/>
          <p:nvPr/>
        </p:nvSpPr>
        <p:spPr>
          <a:xfrm rot="10800000">
            <a:off x="4200524" y="3432927"/>
            <a:ext cx="177497" cy="591670"/>
          </a:xfrm>
          <a:custGeom>
            <a:avLst/>
            <a:gdLst>
              <a:gd name="connsiteX0" fmla="*/ 0 w 0"/>
              <a:gd name="connsiteY0" fmla="*/ 591670 h 591670"/>
              <a:gd name="connsiteX1" fmla="*/ 0 w 0"/>
              <a:gd name="connsiteY1" fmla="*/ 0 h 591670"/>
            </a:gdLst>
            <a:ahLst/>
            <a:cxnLst>
              <a:cxn ang="0">
                <a:pos x="connsiteX0" y="connsiteY0"/>
              </a:cxn>
              <a:cxn ang="0">
                <a:pos x="connsiteX1" y="connsiteY1"/>
              </a:cxn>
            </a:cxnLst>
            <a:rect l="l" t="t" r="r" b="b"/>
            <a:pathLst>
              <a:path h="591670">
                <a:moveTo>
                  <a:pt x="0" y="591670"/>
                </a:moveTo>
                <a:lnTo>
                  <a:pt x="0" y="0"/>
                </a:lnTo>
              </a:path>
            </a:pathLst>
          </a:custGeom>
          <a:noFill/>
          <a:ln w="28575">
            <a:solidFill>
              <a:srgbClr val="0F02B6"/>
            </a:solidFill>
            <a:prstDash val="sysDot"/>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101" name="Picture 5"/>
          <p:cNvPicPr>
            <a:picLocks noChangeAspect="1" noChangeArrowheads="1"/>
          </p:cNvPicPr>
          <p:nvPr/>
        </p:nvPicPr>
        <p:blipFill>
          <a:blip r:embed="rId4" cstate="print"/>
          <a:srcRect/>
          <a:stretch>
            <a:fillRect/>
          </a:stretch>
        </p:blipFill>
        <p:spPr bwMode="auto">
          <a:xfrm>
            <a:off x="1104900" y="1390650"/>
            <a:ext cx="2590800" cy="1485900"/>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Designing a Test Architecture for Advanced Systems</a:t>
            </a:r>
            <a:endParaRPr lang="en-US" dirty="0"/>
          </a:p>
        </p:txBody>
      </p:sp>
      <p:sp>
        <p:nvSpPr>
          <p:cNvPr id="3" name="Content Placeholder 2"/>
          <p:cNvSpPr>
            <a:spLocks noGrp="1"/>
          </p:cNvSpPr>
          <p:nvPr>
            <p:ph idx="1"/>
          </p:nvPr>
        </p:nvSpPr>
        <p:spPr/>
        <p:txBody>
          <a:bodyPr>
            <a:noAutofit/>
          </a:bodyPr>
          <a:lstStyle/>
          <a:p>
            <a:r>
              <a:rPr lang="en-US" sz="1800" dirty="0" smtClean="0"/>
              <a:t>Testing of analog components in </a:t>
            </a:r>
            <a:r>
              <a:rPr lang="en-US" sz="1800" dirty="0" err="1" smtClean="0"/>
              <a:t>SoCs</a:t>
            </a:r>
            <a:r>
              <a:rPr lang="en-US" sz="1800" dirty="0" smtClean="0"/>
              <a:t> is much more expensive than testing digital components</a:t>
            </a:r>
          </a:p>
          <a:p>
            <a:pPr lvl="1"/>
            <a:r>
              <a:rPr lang="en-US" sz="1100" dirty="0" smtClean="0"/>
              <a:t>Digital circuits can often be tested using existing inputs and outputs with little modification</a:t>
            </a:r>
          </a:p>
          <a:p>
            <a:pPr lvl="1"/>
            <a:r>
              <a:rPr lang="en-US" sz="1100" dirty="0" smtClean="0"/>
              <a:t>Analog circuits can be affected by additional transistors connected to the circuit</a:t>
            </a:r>
          </a:p>
          <a:p>
            <a:pPr lvl="1"/>
            <a:r>
              <a:rPr lang="en-US" sz="1100" dirty="0" smtClean="0"/>
              <a:t>Analog testers are more expensive than digital testers</a:t>
            </a:r>
          </a:p>
          <a:p>
            <a:endParaRPr lang="en-US" sz="1800" dirty="0" smtClean="0"/>
          </a:p>
          <a:p>
            <a:r>
              <a:rPr lang="en-US" sz="1800" dirty="0" smtClean="0"/>
              <a:t>Gaining access to analog circuits for test in large systems is a challenge</a:t>
            </a:r>
          </a:p>
          <a:p>
            <a:pPr lvl="1"/>
            <a:r>
              <a:rPr lang="en-US" sz="1100" dirty="0" smtClean="0"/>
              <a:t>Components with analog circuits are not always connected to the outside world</a:t>
            </a:r>
          </a:p>
          <a:p>
            <a:endParaRPr lang="en-US" sz="1800" dirty="0" smtClean="0"/>
          </a:p>
          <a:p>
            <a:r>
              <a:rPr lang="en-US" sz="1800" dirty="0" smtClean="0"/>
              <a:t>Test structures can be built that wrap around the analog circuits, giving needed accessibility to necessary parts of analog circuits</a:t>
            </a:r>
          </a:p>
          <a:p>
            <a:pPr lvl="1"/>
            <a:r>
              <a:rPr lang="en-US" sz="1100" dirty="0" smtClean="0"/>
              <a:t>These structures will convert the analog cores into virtual digital cores, which will allow use of digital testers</a:t>
            </a:r>
          </a:p>
          <a:p>
            <a:pPr lvl="1"/>
            <a:r>
              <a:rPr lang="en-US" sz="1100" dirty="0" smtClean="0"/>
              <a:t>This allows a unified test methodology that results in a reduction in test application time for the </a:t>
            </a:r>
            <a:r>
              <a:rPr lang="en-US" sz="1100" dirty="0" err="1" smtClean="0"/>
              <a:t>SoC</a:t>
            </a:r>
            <a:endParaRPr lang="en-US" sz="1100" dirty="0" smtClean="0"/>
          </a:p>
          <a:p>
            <a:endParaRPr lang="en-US" sz="1800" dirty="0" smtClean="0"/>
          </a:p>
          <a:p>
            <a:r>
              <a:rPr lang="en-US" sz="1800" dirty="0" smtClean="0"/>
              <a:t>The impact of these structures must also be analyzed in order to understand area overhead and impact on timing</a:t>
            </a:r>
          </a:p>
        </p:txBody>
      </p:sp>
      <p:sp>
        <p:nvSpPr>
          <p:cNvPr id="4" name="Slide Number Placeholder 3"/>
          <p:cNvSpPr>
            <a:spLocks noGrp="1"/>
          </p:cNvSpPr>
          <p:nvPr>
            <p:ph type="sldNum" sz="quarter" idx="11"/>
          </p:nvPr>
        </p:nvSpPr>
        <p:spPr/>
        <p:txBody>
          <a:bodyPr/>
          <a:lstStyle/>
          <a:p>
            <a:fld id="{173F9154-291C-425A-A36F-60764B2CA33B}" type="slidenum">
              <a:rPr lang="en-US" smtClean="0"/>
              <a:pPr/>
              <a:t>8</a:t>
            </a:fld>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 Infrastructure Design</a:t>
            </a:r>
            <a:endParaRPr lang="en-US" dirty="0"/>
          </a:p>
        </p:txBody>
      </p:sp>
      <p:sp>
        <p:nvSpPr>
          <p:cNvPr id="4" name="Slide Number Placeholder 3"/>
          <p:cNvSpPr>
            <a:spLocks noGrp="1"/>
          </p:cNvSpPr>
          <p:nvPr>
            <p:ph type="sldNum" sz="quarter" idx="11"/>
          </p:nvPr>
        </p:nvSpPr>
        <p:spPr/>
        <p:txBody>
          <a:bodyPr/>
          <a:lstStyle/>
          <a:p>
            <a:fld id="{173F9154-291C-425A-A36F-60764B2CA33B}" type="slidenum">
              <a:rPr lang="en-US" smtClean="0"/>
              <a:pPr/>
              <a:t>9</a:t>
            </a:fld>
            <a:endParaRPr lang="en-US" dirty="0"/>
          </a:p>
        </p:txBody>
      </p:sp>
      <p:sp>
        <p:nvSpPr>
          <p:cNvPr id="1026" name="AutoShape 2" descr="http://ieeexplore.ieee.org.proxy.its.virginia.edu/ielx5/92/34100/1624378/html/img/1624378-fig-1-large.gif"/>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28" name="AutoShape 4" descr="http://ieeexplore.ieee.org.proxy.its.virginia.edu/ielx5/92/34100/1624378/html/img/1624378-fig-1-large.gif"/>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30" name="AutoShape 6" descr="Figure 1"/>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2" name="Picture 11" descr="1624378-fig-1-large.gif"/>
          <p:cNvPicPr>
            <a:picLocks noChangeAspect="1"/>
          </p:cNvPicPr>
          <p:nvPr/>
        </p:nvPicPr>
        <p:blipFill>
          <a:blip r:embed="rId2" cstate="print"/>
          <a:stretch>
            <a:fillRect/>
          </a:stretch>
        </p:blipFill>
        <p:spPr>
          <a:xfrm>
            <a:off x="898762" y="3934536"/>
            <a:ext cx="7810500" cy="2209800"/>
          </a:xfrm>
          <a:prstGeom prst="rect">
            <a:avLst/>
          </a:prstGeom>
        </p:spPr>
      </p:pic>
      <p:sp>
        <p:nvSpPr>
          <p:cNvPr id="13" name="Content Placeholder 2"/>
          <p:cNvSpPr>
            <a:spLocks noGrp="1"/>
          </p:cNvSpPr>
          <p:nvPr>
            <p:ph idx="1"/>
          </p:nvPr>
        </p:nvSpPr>
        <p:spPr>
          <a:xfrm>
            <a:off x="1219200" y="1600200"/>
            <a:ext cx="7467600" cy="4419600"/>
          </a:xfrm>
        </p:spPr>
        <p:txBody>
          <a:bodyPr/>
          <a:lstStyle/>
          <a:p>
            <a:r>
              <a:rPr lang="en-US" dirty="0" smtClean="0"/>
              <a:t>Suggests use of Test Access Mechanism (TAM) to allow digital access to all of the cores</a:t>
            </a:r>
          </a:p>
          <a:p>
            <a:r>
              <a:rPr lang="en-US" dirty="0" smtClean="0"/>
              <a:t>Width is partitioned among a number of fixed-width busses and each core is assigned a bus</a:t>
            </a:r>
            <a:endParaRPr lang="en-US" dirty="0"/>
          </a:p>
        </p:txBody>
      </p:sp>
      <p:sp>
        <p:nvSpPr>
          <p:cNvPr id="14" name="TextBox 13"/>
          <p:cNvSpPr txBox="1"/>
          <p:nvPr/>
        </p:nvSpPr>
        <p:spPr>
          <a:xfrm>
            <a:off x="1803210" y="6353175"/>
            <a:ext cx="6881884" cy="338554"/>
          </a:xfrm>
          <a:prstGeom prst="rect">
            <a:avLst/>
          </a:prstGeom>
          <a:noFill/>
        </p:spPr>
        <p:txBody>
          <a:bodyPr wrap="none" rtlCol="0">
            <a:spAutoFit/>
          </a:bodyPr>
          <a:lstStyle/>
          <a:p>
            <a:r>
              <a:rPr lang="en-US" sz="1600" dirty="0" smtClean="0"/>
              <a:t>[4] “Test infrastructure design for mixed-signal SOCs with wrapped analog cores”</a:t>
            </a:r>
            <a:endParaRPr lang="en-US" sz="1600"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hermal">
  <a:themeElements>
    <a:clrScheme name="Thermal">
      <a:dk1>
        <a:srgbClr val="4D5B6B"/>
      </a:dk1>
      <a:lt1>
        <a:srgbClr val="FFFFFF"/>
      </a:lt1>
      <a:dk2>
        <a:srgbClr val="675D59"/>
      </a:dk2>
      <a:lt2>
        <a:srgbClr val="E8DED8"/>
      </a:lt2>
      <a:accent1>
        <a:srgbClr val="FF7605"/>
      </a:accent1>
      <a:accent2>
        <a:srgbClr val="7F7F7F"/>
      </a:accent2>
      <a:accent3>
        <a:srgbClr val="7F5185"/>
      </a:accent3>
      <a:accent4>
        <a:srgbClr val="89AAD3"/>
      </a:accent4>
      <a:accent5>
        <a:srgbClr val="8F5B4B"/>
      </a:accent5>
      <a:accent6>
        <a:srgbClr val="C84340"/>
      </a:accent6>
      <a:hlink>
        <a:srgbClr val="89AAD3"/>
      </a:hlink>
      <a:folHlink>
        <a:srgbClr val="795185"/>
      </a:folHlink>
    </a:clrScheme>
    <a:fontScheme name="Thermal">
      <a:maj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ermal">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15875" cap="flat" cmpd="sng" algn="ctr">
          <a:solidFill>
            <a:schemeClr val="phClr"/>
          </a:solidFill>
          <a:prstDash val="solid"/>
        </a:ln>
        <a:ln w="3175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63500" dist="38100" dir="8100000" rotWithShape="0">
              <a:srgbClr val="000000">
                <a:alpha val="45000"/>
              </a:srgbClr>
            </a:outerShdw>
          </a:effectLst>
        </a:effectStyle>
        <a:effectStyle>
          <a:effectLst>
            <a:outerShdw blurRad="101600" dist="63500" dir="8100000" rotWithShape="0">
              <a:srgbClr val="000000">
                <a:alpha val="40000"/>
              </a:srgbClr>
            </a:outerShdw>
          </a:effectLst>
          <a:scene3d>
            <a:camera prst="orthographicFront">
              <a:rot lat="0" lon="0" rev="0"/>
            </a:camera>
            <a:lightRig rig="threePt" dir="t">
              <a:rot lat="0" lon="0" rev="3000000"/>
            </a:lightRig>
          </a:scene3d>
          <a:sp3d>
            <a:bevelT h="19050"/>
          </a:sp3d>
        </a:effectStyle>
      </a:effectStyleLst>
      <a:bgFillStyleLst>
        <a:solidFill>
          <a:schemeClr val="phClr"/>
        </a:solidFill>
        <a:gradFill rotWithShape="1">
          <a:gsLst>
            <a:gs pos="0">
              <a:schemeClr val="phClr">
                <a:tint val="100000"/>
                <a:lumMod val="125000"/>
              </a:schemeClr>
            </a:gs>
            <a:gs pos="55000">
              <a:schemeClr val="phClr">
                <a:shade val="100000"/>
                <a:satMod val="100000"/>
                <a:lumMod val="100000"/>
              </a:schemeClr>
            </a:gs>
            <a:gs pos="100000">
              <a:schemeClr val="phClr">
                <a:shade val="90000"/>
                <a:satMod val="300000"/>
                <a:lumMod val="95000"/>
              </a:schemeClr>
            </a:gs>
          </a:gsLst>
          <a:lin ang="5400000" scaled="0"/>
        </a:gradFill>
        <a:blipFill>
          <a:blip xmlns:r="http://schemas.openxmlformats.org/officeDocument/2006/relationships" r:embed="rId1">
            <a:duotone>
              <a:schemeClr val="phClr">
                <a:shade val="80000"/>
              </a:schemeClr>
              <a:schemeClr val="phClr">
                <a:tint val="98000"/>
                <a:satMod val="130000"/>
              </a:schemeClr>
            </a:duotone>
          </a:blip>
          <a:tile tx="0" ty="0" sx="100000" sy="100000" flip="none" algn="tl"/>
        </a:blipFill>
      </a:bgFillStyleLst>
    </a:fmtScheme>
  </a:themeElements>
  <a:objectDefaults>
    <a:spDef>
      <a:spPr>
        <a:noFill/>
        <a:ln w="28575">
          <a:solidFill>
            <a:srgbClr val="0F02B6"/>
          </a:solidFill>
          <a:prstDash val="sysDot"/>
          <a:headEnd type="none" w="med" len="med"/>
          <a:tailEnd type="triangle" w="med" len="med"/>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31944</TotalTime>
  <Words>1425</Words>
  <Application>Microsoft Office PowerPoint</Application>
  <PresentationFormat>On-screen Show (4:3)</PresentationFormat>
  <Paragraphs>190</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Thermal</vt:lpstr>
      <vt:lpstr>Analog and Mixed Signal Test</vt:lpstr>
      <vt:lpstr>Slide 2</vt:lpstr>
      <vt:lpstr>Intro to Analog Test</vt:lpstr>
      <vt:lpstr>Intro to Analog Test</vt:lpstr>
      <vt:lpstr>Intro to Analog Test</vt:lpstr>
      <vt:lpstr>Designing a Fault Model</vt:lpstr>
      <vt:lpstr>Analog Fault Model Example</vt:lpstr>
      <vt:lpstr>Designing a Test Architecture for Advanced Systems</vt:lpstr>
      <vt:lpstr>Test Infrastructure Design</vt:lpstr>
      <vt:lpstr>Test Infrastructure Design</vt:lpstr>
      <vt:lpstr>Analog Test Wrapper</vt:lpstr>
      <vt:lpstr>Wrapper Modes and Data Converters</vt:lpstr>
      <vt:lpstr>Tests and Requirements</vt:lpstr>
      <vt:lpstr>Case Study</vt:lpstr>
      <vt:lpstr>Analog Wrapper Optimization</vt:lpstr>
      <vt:lpstr>Test Cost Optimization</vt:lpstr>
      <vt:lpstr>Results</vt:lpstr>
      <vt:lpstr>Results</vt:lpstr>
      <vt:lpstr>Results</vt:lpstr>
      <vt:lpstr>Additional Work</vt:lpstr>
      <vt:lpstr>Additional Work</vt:lpstr>
      <vt:lpstr>Questions</vt:lpstr>
      <vt:lpstr>Papers</vt:lpstr>
      <vt:lpstr>Paper Map of Analog Test</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yas5b</dc:creator>
  <cp:lastModifiedBy>Chris</cp:lastModifiedBy>
  <cp:revision>1095</cp:revision>
  <cp:lastPrinted>2015-01-15T13:10:56Z</cp:lastPrinted>
  <dcterms:created xsi:type="dcterms:W3CDTF">2011-09-07T13:46:59Z</dcterms:created>
  <dcterms:modified xsi:type="dcterms:W3CDTF">2015-03-05T02:23:52Z</dcterms:modified>
</cp:coreProperties>
</file>